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Montserrat 1" pitchFamily="2" charset="77"/>
      <p:regular r:id="rId20"/>
      <p:bold r:id="rId21"/>
      <p:italic r:id="rId22"/>
      <p:boldItalic r:id="rId23"/>
    </p:embeddedFont>
    <p:embeddedFont>
      <p:font typeface="Montserrat 2" pitchFamily="2" charset="77"/>
      <p:regular r:id="rId24"/>
      <p:bold r:id="rId25"/>
      <p:italic r:id="rId26"/>
      <p:boldItalic r:id="rId27"/>
    </p:embeddedFont>
    <p:embeddedFont>
      <p:font typeface="Montserrat 3" pitchFamily="2" charset="77"/>
      <p:regular r:id="rId28"/>
      <p:bold r:id="rId29"/>
      <p:italic r:id="rId30"/>
      <p:boldItalic r:id="rId31"/>
    </p:embeddedFont>
    <p:embeddedFont>
      <p:font typeface="Montserrat 4" pitchFamily="2" charset="77"/>
      <p:regular r:id="rId32"/>
      <p:bold r:id="rId33"/>
      <p:italic r:id="rId34"/>
      <p:boldItalic r:id="rId35"/>
    </p:embeddedFont>
    <p:embeddedFont>
      <p:font typeface="Montserrat 4 Bold" pitchFamily="2" charset="77"/>
      <p:regular r:id="rId36"/>
      <p:bold r:id="rId37"/>
      <p:italic r:id="rId38"/>
      <p:boldItalic r:id="rId39"/>
    </p:embeddedFont>
    <p:embeddedFont>
      <p:font typeface="Montserrat 4 Italics" pitchFamily="2" charset="77"/>
      <p:regular r:id="rId40"/>
      <p:bold r:id="rId41"/>
      <p:italic r:id="rId42"/>
      <p:boldItalic r:id="rId43"/>
    </p:embeddedFont>
    <p:embeddedFont>
      <p:font typeface="Montserrat 4 Semi-Bold" pitchFamily="2" charset="77"/>
      <p:regular r:id="rId44"/>
      <p:bold r:id="rId45"/>
      <p:italic r:id="rId46"/>
      <p:boldItalic r:id="rId47"/>
    </p:embeddedFont>
    <p:embeddedFont>
      <p:font typeface="Montserrat 5" pitchFamily="2" charset="77"/>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87" autoAdjust="0"/>
    <p:restoredTop sz="94545" autoAdjust="0"/>
  </p:normalViewPr>
  <p:slideViewPr>
    <p:cSldViewPr>
      <p:cViewPr varScale="1">
        <p:scale>
          <a:sx n="70" d="100"/>
          <a:sy n="70" d="100"/>
        </p:scale>
        <p:origin x="216"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47" Type="http://schemas.openxmlformats.org/officeDocument/2006/relationships/font" Target="fonts/font32.fntdata"/><Relationship Id="rId50" Type="http://schemas.openxmlformats.org/officeDocument/2006/relationships/font" Target="fonts/font3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font" Target="fonts/font3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font" Target="fonts/font2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font" Target="fonts/font28.fntdata"/><Relationship Id="rId48"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3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font" Target="fonts/font31.fntdata"/><Relationship Id="rId20" Type="http://schemas.openxmlformats.org/officeDocument/2006/relationships/font" Target="fonts/font5.fntdata"/><Relationship Id="rId41" Type="http://schemas.openxmlformats.org/officeDocument/2006/relationships/font" Target="fonts/font2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49"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Good afternoon, everyone. I'm Hope, and I'm very happy to be here with you today to speak about how healthcare professionals can become powerful climate and health communicators, able to engage with their </a:t>
            </a:r>
            <a:r>
              <a:rPr lang="en-US" dirty="0" err="1"/>
              <a:t>organisation</a:t>
            </a:r>
            <a:r>
              <a:rPr lang="en-US" dirty="0"/>
              <a:t>, with public and with policymakers on the urgent need for climate action through its link to health.</a:t>
            </a:r>
          </a:p>
          <a:p>
            <a:r>
              <a:rPr lang="en-US" dirty="0"/>
              <a:t> I want to start by saying that effective communication is at the heart of all progress - every initiative, policy change, or community effort begins with discussion and shared understanding - which makes the role of skilled communicators absolutely vital in driving meaningful progress on climate issues.  So, thanks for being here with me to talk about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finish, I'm sharing a quote that I hope reflects a key takeaway of this presentation - reminding all health professionals of the critical role each of you can play, whether a nurse, doctor, administrator, or support staff, in shifting practice, finance, and power by using your voices and taking action.</a:t>
            </a:r>
          </a:p>
          <a:p>
            <a:endParaRPr lang="en-US"/>
          </a:p>
          <a:p>
            <a:r>
              <a:rPr lang="en-US"/>
              <a:t>I encourage you all to read this article on how the health community can maximise its influence on driving the transition to net zero and climate resilient societies, and check out our comms guides to get some practical tips right away. You can check out my slides after the fact in our virtual booth for all references and information.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many thanks for being here today, and for each effort you make to effect change. I hope you enjoy the rest of the Summit!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my presentation has four parts today. To begin, I'll discuss why healthcare professionals are uniquely positioned to communicate impactfully about climate change.</a:t>
            </a:r>
          </a:p>
          <a:p>
            <a:endParaRPr lang="en-US" dirty="0"/>
          </a:p>
          <a:p>
            <a:r>
              <a:rPr lang="en-US" dirty="0"/>
              <a:t>Then, I'll outline the core principles for discussing climate change and health to advocate for climate action.</a:t>
            </a:r>
          </a:p>
          <a:p>
            <a:endParaRPr lang="en-US" dirty="0"/>
          </a:p>
          <a:p>
            <a:r>
              <a:rPr lang="en-US" dirty="0"/>
              <a:t>Third, we'll explore how to get started on this journey with HCWH Europe’s communication guides for healthcare professionals, presented in a suggested order from the most beginner-friendly resources to more advanced ones that will help you further develop your skills. </a:t>
            </a:r>
          </a:p>
          <a:p>
            <a:endParaRPr lang="en-US" dirty="0"/>
          </a:p>
          <a:p>
            <a:r>
              <a:rPr lang="en-US" dirty="0"/>
              <a:t>Finally, we'll take a brief look at an example from one of the guides, that focuses on responding to common misconceptions about climate change in Europe, for everyone to leave with a response in mind should they ever encounter this myth.</a:t>
            </a:r>
          </a:p>
          <a:p>
            <a:r>
              <a:rPr lang="en-US" dirty="0"/>
              <a:t>Let’s get to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First, I feel it’s important to set the scene by considering WHY healthcare professionals are uniquely positioned to be effective at advocating for climate action in general - within and beyond the healthcare sector. </a:t>
            </a:r>
          </a:p>
          <a:p>
            <a:endParaRPr lang="en-US" dirty="0"/>
          </a:p>
          <a:p>
            <a:r>
              <a:rPr lang="en-US" dirty="0"/>
              <a:t>First, as Howard et al wrote, “as trusted voices within communities around the world, health professionals have enormous potential to influence the social and policy landscape in support of decarbonisation and climate resilience”. Health professionals are highly trusted due to their ethical standards, high scientific literacy, expertise, and community involvement, and thus their </a:t>
            </a:r>
            <a:r>
              <a:rPr lang="en-US" dirty="0" err="1"/>
              <a:t>behaviour</a:t>
            </a:r>
            <a:r>
              <a:rPr lang="en-US" dirty="0"/>
              <a:t> and messaging can be influential on those around them or those that they aim to influence. </a:t>
            </a:r>
          </a:p>
          <a:p>
            <a:endParaRPr lang="en-US" dirty="0"/>
          </a:p>
          <a:p>
            <a:r>
              <a:rPr lang="en-US" dirty="0"/>
              <a:t>This trusted position uniquely qualifies health professionals to effectively communicate about climate crisis - particularly by framing it in terms of its health impacts. As my second fact states, research has shown that "health framing of the climate emergency has proven effective in inspiring populations to take action." So, the most ideal channel by which health professionals can catalyse climate action is by highlighting the direct impact of climate change on public health, and linking climate action to the protection or promotion of health. </a:t>
            </a:r>
          </a:p>
          <a:p>
            <a:endParaRPr lang="en-US" dirty="0"/>
          </a:p>
          <a:p>
            <a:r>
              <a:rPr lang="en-US" dirty="0"/>
              <a:t>The combination of health professionals' trusted status and the effectiveness of health framing offers a powerful synergy - and opportunity to communicate in a way that has wide impact, opening minds, creating dialogue, and </a:t>
            </a:r>
            <a:r>
              <a:rPr lang="en-US" dirty="0" err="1"/>
              <a:t>catalysing</a:t>
            </a:r>
            <a:r>
              <a:rPr lang="en-US" dirty="0"/>
              <a:t> action. So, next, let’s talk about the 5 core principles that you can use to seize that opportunity.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CLIM ACTION IS BOTH MIT AND RESIL.</a:t>
            </a:r>
          </a:p>
          <a:p>
            <a:r>
              <a:rPr lang="en-US"/>
              <a:t>Climate action involves both mitigation and adaptation efforts, across society. Mitigation focuses on reducing the carbon footprint of human life, by lowering emissions, improving energy efficiency, and promoting sustainable practices. Adaptation focuses on adjusting our  systems to cope with the ongoing and future effects of climate change, such as by implementing new protocols or infrastructure to handle rising temperatures and disease patterns. By advocating for both, we work to create a system that not only minimises harm and stops worsening climate change but is also prepared to protect communities from the evolving risks of a changing climate, which often has immediate health impacts. This holistic approach to climate change doesn’t just mean looking out for future generations - as we should - but also protecting ourselves and our societies now, which can often garner more support.</a:t>
            </a:r>
          </a:p>
          <a:p>
            <a:r>
              <a:rPr lang="en-US"/>
              <a:t>2. FOCUS ON LOCAL, IMMEDIATE IMPACTS TO MAKE IT TANGIBLE.</a:t>
            </a:r>
          </a:p>
          <a:p>
            <a:r>
              <a:rPr lang="en-US"/>
              <a:t>You can do this by making climate change a personal and local issue for everyone, through the scientific realities in your local context. For instance, we know that climate change contributes to an increase in extreme weather events, air pollution, and the spread of vector-borne diseases - consider the health impacts experienced by people in your region the most and accentuate that as a reality; Such as rising asthma rates due to air pollution, or injury, death and loss from flash floods or heat domes. This can help people understand climate change as a hard reality rather than a distant, wicked problem. </a:t>
            </a:r>
          </a:p>
          <a:p>
            <a:r>
              <a:rPr lang="en-US"/>
              <a:t>3. Directly related to the above principle, is EMPHASISE THE CO BENEFITS OF CLIMATE ACTION.</a:t>
            </a:r>
          </a:p>
          <a:p>
            <a:r>
              <a:rPr lang="en-US"/>
              <a:t>This looks like explaining that actions to mitigate climate change not only reduce emissions but also improve public health.  For instance, better air quality leads to fewer respiratory diseases. The same goes for adaptation - everyoen is much better served when their community has reinforced their infrastructure so it won’t fail in the next major storm or heatwave. Many of these actions can also reduce costs long term. This emphasis makes  these  solutions feel more immediate and beneficial, especially for those who don't yet see climate change as an urgent issue - what if these solutions could just make all of our lives better? Well, they can, and they do. </a:t>
            </a:r>
          </a:p>
          <a:p>
            <a:r>
              <a:rPr lang="en-US"/>
              <a:t>4. 4 IS USE YOUR CREDIBILITY TO MAKE THE MESSAGE ACCESSIBLE. </a:t>
            </a:r>
          </a:p>
          <a:p>
            <a:r>
              <a:rPr lang="en-US"/>
              <a:t>So, we’ve established that you don't need to be a climate expert to advocate for climate action—as discussed earlier, healthcare expertise itself lends credibility when using health framing - speaking about the observed health impacts of climate change in your area. Use that credibility and scientific literacy to translate complex concepts into accessible language and avoid technical jargon. Instead of alienating, you’ll make climate change relevant to everyday concerns and more easily understood.</a:t>
            </a:r>
          </a:p>
          <a:p>
            <a:r>
              <a:rPr lang="en-US"/>
              <a:t>Finally, 5. OFFER HOPE AND HIGHLGIHT SUCCESS STORIES.</a:t>
            </a:r>
          </a:p>
          <a:p>
            <a:endParaRPr lang="en-US"/>
          </a:p>
          <a:p>
            <a:r>
              <a:rPr lang="en-US"/>
              <a:t>Finaly, don't dwell solely on the negative impacts of climate change. This approach can paralyze people with fear and prevent action. Instead, inspire hope through concrete solutions. Showcase real examples of individuals, communities, and healthcare systems successfully addressing and adapting to climate change. Many effective strategies already exist – our challenge is to replicate and scale them globally. Emphasise success stories, like those shared today, and reframe climate action as an opportunity to enhance both human and planetary health across multiple dimensions - so people know that by taking action, we can create a healthier, more resilient world for 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get to know what resources we have at HCWH Europe to support healthcare professionals to gain and hone communications skills.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"Using your voice to drive CA," we offer a broad getting-started guide to finding and using your  voice: from figuring out your communication style , identifying your intended audience ,to  using social media, and preparing clear and to-the-point messaging. </a:t>
            </a:r>
          </a:p>
          <a:p>
            <a:r>
              <a:rPr lang="en-US"/>
              <a:t>In "Debunking climate myths and empowering climate action", we have done some message-cratfing for you: we distil some often complex ideas into clear, relatable messages that will help you to confront and challenge common myths or misconceptions about climate action, and expose how they’re false - educating others in an empowering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next two guides provide slightly more advanced and in-depth strategies to help you further develop your advocacy and communication skills.</a:t>
            </a:r>
          </a:p>
          <a:p>
            <a:r>
              <a:rPr lang="en-US"/>
              <a:t>In "Teaming Up", we offer practical steps you can take to collaborate horizontally across your organisation to create change, particularly as healthcare remains a very siloed sector. A great guide for when you’re ready to advocate directly, and know there is strength in numbers. </a:t>
            </a:r>
          </a:p>
          <a:p>
            <a:r>
              <a:rPr lang="en-US"/>
              <a:t>In "MMI", we pull the curtain back on how media and journalism operates and how you can navigate that and prepare to give great, informative interviews - informing the public and calling for climate action. </a:t>
            </a:r>
          </a:p>
          <a:p>
            <a:r>
              <a:rPr lang="en-US"/>
              <a:t>All of these guides are available in our virtual booth on Hubilo for quick access, except "Teaming up," which is available only to members of our GGHH network or Healthcare professional networks, which are free to join and absolutely worth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brings us to the final little bonus section - sharing an excerpt from our most recently published guide, Debunking climate myths and empowering climate action.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misconception is more common than you’d think - the idea that “Climate change does not affect us in Europe.”</a:t>
            </a:r>
          </a:p>
          <a:p>
            <a:r>
              <a:rPr lang="en-US"/>
              <a:t>In fact, Europe is heating up faster than any other continent in the world. Extreme weather events, such as heatwaves, storms, and flooding, are occurring more often and with more severity, threatening health, agriculture, buildings, and biodiversity, and causing injury, illness, and death across societies. At the same time, Europe contributes significantly to climate change. Countries in the European Union produced over 17% of cumulative carbon dioxide emissions globally since the start of the Industrial Revolution over 200 years ago. We are part of the problem - and thus must be part of the solution.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8.svg"/><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hyperlink" Target="https://www.thelancet.com/journals/lanplh/article/PIIS2542-5196(23)00022-0/fulltext" TargetMode="External"/><Relationship Id="rId5" Type="http://schemas.openxmlformats.org/officeDocument/2006/relationships/image" Target="../media/image45.png"/><Relationship Id="rId15" Type="http://schemas.openxmlformats.org/officeDocument/2006/relationships/image" Target="../media/image50.svg"/><Relationship Id="rId10" Type="http://schemas.openxmlformats.org/officeDocument/2006/relationships/image" Target="../media/image6.svg"/><Relationship Id="rId4" Type="http://schemas.openxmlformats.org/officeDocument/2006/relationships/image" Target="../media/image14.svg"/><Relationship Id="rId9" Type="http://schemas.openxmlformats.org/officeDocument/2006/relationships/image" Target="../media/image5.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4.png"/><Relationship Id="rId17" Type="http://schemas.openxmlformats.org/officeDocument/2006/relationships/image" Target="../media/image57.sv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2.svg"/><Relationship Id="rId5" Type="http://schemas.openxmlformats.org/officeDocument/2006/relationships/image" Target="../media/image3.png"/><Relationship Id="rId15" Type="http://schemas.openxmlformats.org/officeDocument/2006/relationships/image" Target="../media/image55.png"/><Relationship Id="rId10" Type="http://schemas.openxmlformats.org/officeDocument/2006/relationships/image" Target="../media/image11.png"/><Relationship Id="rId4" Type="http://schemas.openxmlformats.org/officeDocument/2006/relationships/image" Target="../media/image52.svg"/><Relationship Id="rId9" Type="http://schemas.openxmlformats.org/officeDocument/2006/relationships/image" Target="../media/image6.svg"/><Relationship Id="rId1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europe.noharm.org/resources/communications-guide-debunking-climate-myths-and-empowering-climate-action"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thelancet.com/journals/lancet/article/PIIS0140-6736(23)01859-7/abstract" TargetMode="External"/><Relationship Id="rId3" Type="http://schemas.openxmlformats.org/officeDocument/2006/relationships/image" Target="../media/image19.svg"/><Relationship Id="rId7" Type="http://schemas.openxmlformats.org/officeDocument/2006/relationships/hyperlink" Target="https://www.thelancet.com/journals/lanplh/article/PIIS2542-5196(23)00022-0/fulltext"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healthcareclimateaction.org/roadmap" TargetMode="External"/><Relationship Id="rId5" Type="http://schemas.openxmlformats.org/officeDocument/2006/relationships/hyperlink" Target="https://www.nature.com/articles/s43247-022-00571-x" TargetMode="External"/><Relationship Id="rId4" Type="http://schemas.openxmlformats.org/officeDocument/2006/relationships/hyperlink" Target="https://www.frontiersin.org/journals/medicine/articles/10.3389/fmed.2023.1236319/ful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hyperlink" Target="https://www.thelancet.com/journals/lanplh/article/PIIS2542-5196(23)00022-0/fulltext" TargetMode="External"/><Relationship Id="rId3"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image" Target="../media/image21.svg"/><Relationship Id="rId9" Type="http://schemas.openxmlformats.org/officeDocument/2006/relationships/image" Target="../media/image18.png"/><Relationship Id="rId14" Type="http://schemas.openxmlformats.org/officeDocument/2006/relationships/hyperlink" Target="https://www.nature.com/articles/s43247-022-00571-x"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9.svg"/><Relationship Id="rId5" Type="http://schemas.openxmlformats.org/officeDocument/2006/relationships/image" Target="../media/image30.png"/><Relationship Id="rId10" Type="http://schemas.openxmlformats.org/officeDocument/2006/relationships/image" Target="../media/image18.png"/><Relationship Id="rId4" Type="http://schemas.openxmlformats.org/officeDocument/2006/relationships/image" Target="../media/image29.sv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8.png"/><Relationship Id="rId5" Type="http://schemas.openxmlformats.org/officeDocument/2006/relationships/image" Target="../media/image30.png"/><Relationship Id="rId10" Type="http://schemas.openxmlformats.org/officeDocument/2006/relationships/image" Target="../media/image36.jpeg"/><Relationship Id="rId4" Type="http://schemas.openxmlformats.org/officeDocument/2006/relationships/image" Target="../media/image29.sv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8.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18.png"/><Relationship Id="rId5" Type="http://schemas.openxmlformats.org/officeDocument/2006/relationships/image" Target="../media/image41.jpe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europe.noharm.org/resources/communications-guide-debunking-climate-myths-and-empowering-climate-action" TargetMode="External"/><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5260"/>
        </a:solidFill>
        <a:effectLst/>
      </p:bgPr>
    </p:bg>
    <p:spTree>
      <p:nvGrpSpPr>
        <p:cNvPr id="1" name=""/>
        <p:cNvGrpSpPr/>
        <p:nvPr/>
      </p:nvGrpSpPr>
      <p:grpSpPr>
        <a:xfrm>
          <a:off x="0" y="0"/>
          <a:ext cx="0" cy="0"/>
          <a:chOff x="0" y="0"/>
          <a:chExt cx="0" cy="0"/>
        </a:xfrm>
      </p:grpSpPr>
      <p:sp>
        <p:nvSpPr>
          <p:cNvPr id="2" name="Freeform 2"/>
          <p:cNvSpPr/>
          <p:nvPr/>
        </p:nvSpPr>
        <p:spPr>
          <a:xfrm>
            <a:off x="16154333" y="3163506"/>
            <a:ext cx="4267334" cy="4267334"/>
          </a:xfrm>
          <a:custGeom>
            <a:avLst/>
            <a:gdLst/>
            <a:ahLst/>
            <a:cxnLst/>
            <a:rect l="l" t="t" r="r" b="b"/>
            <a:pathLst>
              <a:path w="4267334" h="4267334">
                <a:moveTo>
                  <a:pt x="0" y="0"/>
                </a:moveTo>
                <a:lnTo>
                  <a:pt x="4267334" y="0"/>
                </a:lnTo>
                <a:lnTo>
                  <a:pt x="4267334" y="4267333"/>
                </a:lnTo>
                <a:lnTo>
                  <a:pt x="0" y="42673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546277" y="1085437"/>
            <a:ext cx="1657909" cy="1691744"/>
          </a:xfrm>
          <a:custGeom>
            <a:avLst/>
            <a:gdLst/>
            <a:ahLst/>
            <a:cxnLst/>
            <a:rect l="l" t="t" r="r" b="b"/>
            <a:pathLst>
              <a:path w="1657909" h="1691744">
                <a:moveTo>
                  <a:pt x="0" y="0"/>
                </a:moveTo>
                <a:lnTo>
                  <a:pt x="1657908" y="0"/>
                </a:lnTo>
                <a:lnTo>
                  <a:pt x="1657908" y="1691743"/>
                </a:lnTo>
                <a:lnTo>
                  <a:pt x="0" y="1691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1028700" y="1445108"/>
            <a:ext cx="13668926" cy="6790320"/>
            <a:chOff x="0" y="0"/>
            <a:chExt cx="18225235" cy="9053760"/>
          </a:xfrm>
        </p:grpSpPr>
        <p:sp>
          <p:nvSpPr>
            <p:cNvPr id="5" name="TextBox 5"/>
            <p:cNvSpPr txBox="1"/>
            <p:nvPr/>
          </p:nvSpPr>
          <p:spPr>
            <a:xfrm>
              <a:off x="0" y="0"/>
              <a:ext cx="18225235" cy="5304231"/>
            </a:xfrm>
            <a:prstGeom prst="rect">
              <a:avLst/>
            </a:prstGeom>
          </p:spPr>
          <p:txBody>
            <a:bodyPr lIns="0" tIns="0" rIns="0" bIns="0" rtlCol="0" anchor="t">
              <a:spAutoFit/>
            </a:bodyPr>
            <a:lstStyle/>
            <a:p>
              <a:pPr algn="l">
                <a:lnSpc>
                  <a:spcPts val="7770"/>
                </a:lnSpc>
              </a:pPr>
              <a:r>
                <a:rPr lang="en-US" sz="6475" spc="453">
                  <a:solidFill>
                    <a:srgbClr val="ECEDF8"/>
                  </a:solidFill>
                  <a:latin typeface="Montserrat 1"/>
                  <a:ea typeface="Montserrat 1"/>
                  <a:cs typeface="Montserrat 1"/>
                  <a:sym typeface="Montserrat 1"/>
                </a:rPr>
                <a:t>HEALTHCARE PROFESSIONALS </a:t>
              </a:r>
            </a:p>
            <a:p>
              <a:pPr algn="l">
                <a:lnSpc>
                  <a:spcPts val="5180"/>
                </a:lnSpc>
              </a:pPr>
              <a:r>
                <a:rPr lang="en-US" sz="4316" spc="302">
                  <a:solidFill>
                    <a:srgbClr val="ECEDF8"/>
                  </a:solidFill>
                  <a:latin typeface="Montserrat 1"/>
                  <a:ea typeface="Montserrat 1"/>
                  <a:cs typeface="Montserrat 1"/>
                  <a:sym typeface="Montserrat 1"/>
                </a:rPr>
                <a:t>AS CLIMATE &amp; HEALTH COMMUNICATORS</a:t>
              </a:r>
            </a:p>
            <a:p>
              <a:pPr algn="l">
                <a:lnSpc>
                  <a:spcPts val="10749"/>
                </a:lnSpc>
              </a:pPr>
              <a:endParaRPr lang="en-US" sz="4316" spc="302">
                <a:solidFill>
                  <a:srgbClr val="ECEDF8"/>
                </a:solidFill>
                <a:latin typeface="Montserrat 1"/>
                <a:ea typeface="Montserrat 1"/>
                <a:cs typeface="Montserrat 1"/>
                <a:sym typeface="Montserrat 1"/>
              </a:endParaRPr>
            </a:p>
          </p:txBody>
        </p:sp>
        <p:sp>
          <p:nvSpPr>
            <p:cNvPr id="6" name="TextBox 6"/>
            <p:cNvSpPr txBox="1"/>
            <p:nvPr/>
          </p:nvSpPr>
          <p:spPr>
            <a:xfrm>
              <a:off x="0" y="6045853"/>
              <a:ext cx="18225235" cy="3007906"/>
            </a:xfrm>
            <a:prstGeom prst="rect">
              <a:avLst/>
            </a:prstGeom>
          </p:spPr>
          <p:txBody>
            <a:bodyPr lIns="0" tIns="0" rIns="0" bIns="0" rtlCol="0" anchor="t">
              <a:spAutoFit/>
            </a:bodyPr>
            <a:lstStyle/>
            <a:p>
              <a:pPr algn="l">
                <a:lnSpc>
                  <a:spcPts val="3626"/>
                </a:lnSpc>
              </a:pPr>
              <a:r>
                <a:rPr lang="en-US" sz="2590" spc="181">
                  <a:solidFill>
                    <a:srgbClr val="ECEDF8"/>
                  </a:solidFill>
                  <a:latin typeface="Montserrat 2"/>
                  <a:ea typeface="Montserrat 2"/>
                  <a:cs typeface="Montserrat 2"/>
                  <a:sym typeface="Montserrat 2"/>
                </a:rPr>
                <a:t>HOPE ROBINSON, CLIMATE COMMUNICATIONS OFFICER </a:t>
              </a:r>
            </a:p>
            <a:p>
              <a:pPr algn="l">
                <a:lnSpc>
                  <a:spcPts val="3626"/>
                </a:lnSpc>
              </a:pPr>
              <a:r>
                <a:rPr lang="en-US" sz="2590" spc="181">
                  <a:solidFill>
                    <a:srgbClr val="ECEDF8"/>
                  </a:solidFill>
                  <a:latin typeface="Montserrat 2"/>
                  <a:ea typeface="Montserrat 2"/>
                  <a:cs typeface="Montserrat 2"/>
                  <a:sym typeface="Montserrat 2"/>
                </a:rPr>
                <a:t>HCWH EUROPE</a:t>
              </a:r>
            </a:p>
            <a:p>
              <a:pPr algn="l">
                <a:lnSpc>
                  <a:spcPts val="3626"/>
                </a:lnSpc>
              </a:pPr>
              <a:endParaRPr lang="en-US" sz="2590" spc="181">
                <a:solidFill>
                  <a:srgbClr val="ECEDF8"/>
                </a:solidFill>
                <a:latin typeface="Montserrat 2"/>
                <a:ea typeface="Montserrat 2"/>
                <a:cs typeface="Montserrat 2"/>
                <a:sym typeface="Montserrat 2"/>
              </a:endParaRPr>
            </a:p>
            <a:p>
              <a:pPr algn="l">
                <a:lnSpc>
                  <a:spcPts val="3626"/>
                </a:lnSpc>
              </a:pPr>
              <a:r>
                <a:rPr lang="en-US" sz="2590" spc="181">
                  <a:solidFill>
                    <a:srgbClr val="ECEDF8"/>
                  </a:solidFill>
                  <a:latin typeface="Montserrat 2"/>
                  <a:ea typeface="Montserrat 2"/>
                  <a:cs typeface="Montserrat 2"/>
                  <a:sym typeface="Montserrat 2"/>
                </a:rPr>
                <a:t>EUROPEAN HEALTHCARE CLIMATE SUMMIT</a:t>
              </a:r>
            </a:p>
            <a:p>
              <a:pPr algn="l">
                <a:lnSpc>
                  <a:spcPts val="3626"/>
                </a:lnSpc>
                <a:spcBef>
                  <a:spcPct val="0"/>
                </a:spcBef>
              </a:pPr>
              <a:r>
                <a:rPr lang="en-US" sz="2590" spc="181">
                  <a:solidFill>
                    <a:srgbClr val="ECEDF8"/>
                  </a:solidFill>
                  <a:latin typeface="Montserrat 2"/>
                  <a:ea typeface="Montserrat 2"/>
                  <a:cs typeface="Montserrat 2"/>
                  <a:sym typeface="Montserrat 2"/>
                </a:rPr>
                <a:t>10 OCTOBER 2024</a:t>
              </a:r>
            </a:p>
          </p:txBody>
        </p:sp>
      </p:grpSp>
      <p:sp>
        <p:nvSpPr>
          <p:cNvPr id="7" name="Freeform 7"/>
          <p:cNvSpPr/>
          <p:nvPr/>
        </p:nvSpPr>
        <p:spPr>
          <a:xfrm>
            <a:off x="12019962" y="5143500"/>
            <a:ext cx="7052630" cy="7052630"/>
          </a:xfrm>
          <a:custGeom>
            <a:avLst/>
            <a:gdLst/>
            <a:ahLst/>
            <a:cxnLst/>
            <a:rect l="l" t="t" r="r" b="b"/>
            <a:pathLst>
              <a:path w="7052630" h="7052630">
                <a:moveTo>
                  <a:pt x="0" y="0"/>
                </a:moveTo>
                <a:lnTo>
                  <a:pt x="7052629" y="0"/>
                </a:lnTo>
                <a:lnTo>
                  <a:pt x="7052629" y="7052630"/>
                </a:lnTo>
                <a:lnTo>
                  <a:pt x="0" y="7052630"/>
                </a:lnTo>
                <a:lnTo>
                  <a:pt x="0" y="0"/>
                </a:lnTo>
                <a:close/>
              </a:path>
            </a:pathLst>
          </a:custGeom>
          <a:blipFill>
            <a:blip r:embed="rId7">
              <a:alphaModFix amt="59000"/>
              <a:extLst>
                <a:ext uri="{96DAC541-7B7A-43D3-8B79-37D633B846F1}">
                  <asvg:svgBlip xmlns:asvg="http://schemas.microsoft.com/office/drawing/2016/SVG/main" r:embed="rId8"/>
                </a:ext>
              </a:extLst>
            </a:blip>
            <a:stretch>
              <a:fillRect/>
            </a:stretch>
          </a:blipFill>
        </p:spPr>
      </p:sp>
      <p:sp>
        <p:nvSpPr>
          <p:cNvPr id="8" name="Freeform 8"/>
          <p:cNvSpPr/>
          <p:nvPr/>
        </p:nvSpPr>
        <p:spPr>
          <a:xfrm>
            <a:off x="917683" y="4758342"/>
            <a:ext cx="6945480" cy="770317"/>
          </a:xfrm>
          <a:custGeom>
            <a:avLst/>
            <a:gdLst/>
            <a:ahLst/>
            <a:cxnLst/>
            <a:rect l="l" t="t" r="r" b="b"/>
            <a:pathLst>
              <a:path w="6945480" h="770317">
                <a:moveTo>
                  <a:pt x="0" y="0"/>
                </a:moveTo>
                <a:lnTo>
                  <a:pt x="6945480" y="0"/>
                </a:lnTo>
                <a:lnTo>
                  <a:pt x="6945480" y="770316"/>
                </a:lnTo>
                <a:lnTo>
                  <a:pt x="0" y="7703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4183689" y="7259908"/>
            <a:ext cx="3173671" cy="3226468"/>
          </a:xfrm>
          <a:custGeom>
            <a:avLst/>
            <a:gdLst/>
            <a:ahLst/>
            <a:cxnLst/>
            <a:rect l="l" t="t" r="r" b="b"/>
            <a:pathLst>
              <a:path w="3173671" h="3226468">
                <a:moveTo>
                  <a:pt x="0" y="0"/>
                </a:moveTo>
                <a:lnTo>
                  <a:pt x="3173671" y="0"/>
                </a:lnTo>
                <a:lnTo>
                  <a:pt x="3173671" y="3226468"/>
                </a:lnTo>
                <a:lnTo>
                  <a:pt x="0" y="3226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1090684" y="8487983"/>
            <a:ext cx="1359202" cy="1359202"/>
          </a:xfrm>
          <a:custGeom>
            <a:avLst/>
            <a:gdLst/>
            <a:ahLst/>
            <a:cxnLst/>
            <a:rect l="l" t="t" r="r" b="b"/>
            <a:pathLst>
              <a:path w="1359202" h="1359202">
                <a:moveTo>
                  <a:pt x="0" y="0"/>
                </a:moveTo>
                <a:lnTo>
                  <a:pt x="1359202" y="0"/>
                </a:lnTo>
                <a:lnTo>
                  <a:pt x="1359202" y="1359202"/>
                </a:lnTo>
                <a:lnTo>
                  <a:pt x="0" y="13592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5260"/>
        </a:solidFill>
        <a:effectLst/>
      </p:bgPr>
    </p:bg>
    <p:spTree>
      <p:nvGrpSpPr>
        <p:cNvPr id="1" name=""/>
        <p:cNvGrpSpPr/>
        <p:nvPr/>
      </p:nvGrpSpPr>
      <p:grpSpPr>
        <a:xfrm>
          <a:off x="0" y="0"/>
          <a:ext cx="0" cy="0"/>
          <a:chOff x="0" y="0"/>
          <a:chExt cx="0" cy="0"/>
        </a:xfrm>
      </p:grpSpPr>
      <p:sp>
        <p:nvSpPr>
          <p:cNvPr id="2" name="Freeform 2"/>
          <p:cNvSpPr/>
          <p:nvPr/>
        </p:nvSpPr>
        <p:spPr>
          <a:xfrm>
            <a:off x="-2311171" y="-1879431"/>
            <a:ext cx="4267334" cy="4267334"/>
          </a:xfrm>
          <a:custGeom>
            <a:avLst/>
            <a:gdLst/>
            <a:ahLst/>
            <a:cxnLst/>
            <a:rect l="l" t="t" r="r" b="b"/>
            <a:pathLst>
              <a:path w="4267334" h="4267334">
                <a:moveTo>
                  <a:pt x="0" y="0"/>
                </a:moveTo>
                <a:lnTo>
                  <a:pt x="4267334" y="0"/>
                </a:lnTo>
                <a:lnTo>
                  <a:pt x="4267334" y="4267333"/>
                </a:lnTo>
                <a:lnTo>
                  <a:pt x="0" y="42673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0800000">
            <a:off x="15354899" y="7912575"/>
            <a:ext cx="4267334" cy="4267334"/>
          </a:xfrm>
          <a:custGeom>
            <a:avLst/>
            <a:gdLst/>
            <a:ahLst/>
            <a:cxnLst/>
            <a:rect l="l" t="t" r="r" b="b"/>
            <a:pathLst>
              <a:path w="4267334" h="4267334">
                <a:moveTo>
                  <a:pt x="0" y="0"/>
                </a:moveTo>
                <a:lnTo>
                  <a:pt x="4267334" y="0"/>
                </a:lnTo>
                <a:lnTo>
                  <a:pt x="4267334" y="4267333"/>
                </a:lnTo>
                <a:lnTo>
                  <a:pt x="0" y="4267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6331837" y="56069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alphaModFix amt="62000"/>
              <a:extLst>
                <a:ext uri="{96DAC541-7B7A-43D3-8B79-37D633B846F1}">
                  <asvg:svgBlip xmlns:asvg="http://schemas.microsoft.com/office/drawing/2016/SVG/main" r:embed="rId8"/>
                </a:ext>
              </a:extLst>
            </a:blip>
            <a:stretch>
              <a:fillRect/>
            </a:stretch>
          </a:blipFill>
        </p:spPr>
      </p:sp>
      <p:sp>
        <p:nvSpPr>
          <p:cNvPr id="5" name="Freeform 5"/>
          <p:cNvSpPr/>
          <p:nvPr/>
        </p:nvSpPr>
        <p:spPr>
          <a:xfrm>
            <a:off x="-3263671" y="6614212"/>
            <a:ext cx="5843216" cy="5843216"/>
          </a:xfrm>
          <a:custGeom>
            <a:avLst/>
            <a:gdLst/>
            <a:ahLst/>
            <a:cxnLst/>
            <a:rect l="l" t="t" r="r" b="b"/>
            <a:pathLst>
              <a:path w="5843216" h="5843216">
                <a:moveTo>
                  <a:pt x="0" y="0"/>
                </a:moveTo>
                <a:lnTo>
                  <a:pt x="5843216" y="0"/>
                </a:lnTo>
                <a:lnTo>
                  <a:pt x="5843216" y="5843217"/>
                </a:lnTo>
                <a:lnTo>
                  <a:pt x="0" y="5843217"/>
                </a:lnTo>
                <a:lnTo>
                  <a:pt x="0" y="0"/>
                </a:lnTo>
                <a:close/>
              </a:path>
            </a:pathLst>
          </a:custGeom>
          <a:blipFill>
            <a:blip r:embed="rId9">
              <a:alphaModFix amt="60000"/>
              <a:extLst>
                <a:ext uri="{96DAC541-7B7A-43D3-8B79-37D633B846F1}">
                  <asvg:svgBlip xmlns:asvg="http://schemas.microsoft.com/office/drawing/2016/SVG/main" r:embed="rId10"/>
                </a:ext>
              </a:extLst>
            </a:blip>
            <a:stretch>
              <a:fillRect/>
            </a:stretch>
          </a:blipFill>
        </p:spPr>
      </p:sp>
      <p:sp>
        <p:nvSpPr>
          <p:cNvPr id="6" name="TextBox 6"/>
          <p:cNvSpPr txBox="1"/>
          <p:nvPr/>
        </p:nvSpPr>
        <p:spPr>
          <a:xfrm>
            <a:off x="2908663" y="2064630"/>
            <a:ext cx="12470675" cy="5838825"/>
          </a:xfrm>
          <a:prstGeom prst="rect">
            <a:avLst/>
          </a:prstGeom>
        </p:spPr>
        <p:txBody>
          <a:bodyPr lIns="0" tIns="0" rIns="0" bIns="0" rtlCol="0" anchor="t">
            <a:spAutoFit/>
          </a:bodyPr>
          <a:lstStyle/>
          <a:p>
            <a:pPr algn="ctr">
              <a:lnSpc>
                <a:spcPts val="5040"/>
              </a:lnSpc>
            </a:pPr>
            <a:r>
              <a:rPr lang="en-US" sz="4200" dirty="0">
                <a:solidFill>
                  <a:srgbClr val="ECEDF8"/>
                </a:solidFill>
                <a:latin typeface="Montserrat 4"/>
                <a:ea typeface="Montserrat 4"/>
                <a:cs typeface="Montserrat 4"/>
                <a:sym typeface="Montserrat 4"/>
              </a:rPr>
              <a:t>"Collectively, the actions of health-care workers can shift </a:t>
            </a:r>
            <a:r>
              <a:rPr lang="en-US" sz="4200" b="1" dirty="0">
                <a:solidFill>
                  <a:srgbClr val="ECEDF8"/>
                </a:solidFill>
                <a:latin typeface="Montserrat 4 Bold"/>
                <a:ea typeface="Montserrat 4 Bold"/>
                <a:cs typeface="Montserrat 4 Bold"/>
                <a:sym typeface="Montserrat 4 Bold"/>
              </a:rPr>
              <a:t>practice, finance, and power</a:t>
            </a:r>
            <a:r>
              <a:rPr lang="en-US" sz="4200" dirty="0">
                <a:solidFill>
                  <a:srgbClr val="ECEDF8"/>
                </a:solidFill>
                <a:latin typeface="Montserrat 4"/>
                <a:ea typeface="Montserrat 4"/>
                <a:cs typeface="Montserrat 4"/>
                <a:sym typeface="Montserrat 4"/>
              </a:rPr>
              <a:t> in ways that can transform the public narrative, influence investment [and] catalyse the rapid decarbonisation needed to protect health and health systems."</a:t>
            </a:r>
          </a:p>
          <a:p>
            <a:pPr algn="ctr">
              <a:lnSpc>
                <a:spcPts val="5040"/>
              </a:lnSpc>
            </a:pPr>
            <a:r>
              <a:rPr lang="en-US" sz="4200" dirty="0">
                <a:solidFill>
                  <a:srgbClr val="ECEDF8"/>
                </a:solidFill>
                <a:latin typeface="Montserrat 4"/>
                <a:ea typeface="Montserrat 4"/>
                <a:cs typeface="Montserrat 4"/>
                <a:sym typeface="Montserrat 4"/>
              </a:rPr>
              <a:t> </a:t>
            </a:r>
          </a:p>
          <a:p>
            <a:pPr algn="ctr">
              <a:lnSpc>
                <a:spcPts val="3600"/>
              </a:lnSpc>
            </a:pPr>
            <a:r>
              <a:rPr lang="en-US" sz="3000" dirty="0">
                <a:solidFill>
                  <a:srgbClr val="ECEDF8"/>
                </a:solidFill>
                <a:latin typeface="Montserrat 4"/>
                <a:ea typeface="Montserrat 4"/>
                <a:cs typeface="Montserrat 4"/>
                <a:sym typeface="Montserrat 4"/>
              </a:rPr>
              <a:t>— Howard et al., 2023</a:t>
            </a:r>
            <a:r>
              <a:rPr lang="en-US" sz="3000" dirty="0">
                <a:solidFill>
                  <a:schemeClr val="bg1"/>
                </a:solidFill>
                <a:latin typeface="Montserrat 4"/>
                <a:ea typeface="Montserrat 4"/>
                <a:cs typeface="Montserrat 4"/>
                <a:sym typeface="Montserrat 4"/>
              </a:rPr>
              <a:t>, </a:t>
            </a:r>
            <a:r>
              <a:rPr lang="en-US" sz="3000" i="1" u="sng" dirty="0">
                <a:solidFill>
                  <a:schemeClr val="bg1"/>
                </a:solidFill>
                <a:latin typeface="Montserrat 4 Italics"/>
                <a:ea typeface="Montserrat 4 Italics"/>
                <a:cs typeface="Montserrat 4 Italics"/>
                <a:sym typeface="Montserrat 4 Italics"/>
                <a:hlinkClick r:id="rId11" tooltip="https://www.thelancet.com/journals/lanplh/article/PIIS2542-5196(23)00022-0/fulltext">
                  <a:extLst>
                    <a:ext uri="{A12FA001-AC4F-418D-AE19-62706E023703}">
                      <ahyp:hlinkClr xmlns:ahyp="http://schemas.microsoft.com/office/drawing/2018/hyperlinkcolor" val="tx"/>
                    </a:ext>
                  </a:extLst>
                </a:hlinkClick>
              </a:rPr>
              <a:t>Learning to treat the climate emergency together: social tipping interventions by the health community</a:t>
            </a:r>
          </a:p>
          <a:p>
            <a:pPr algn="ctr">
              <a:lnSpc>
                <a:spcPts val="3600"/>
              </a:lnSpc>
            </a:pPr>
            <a:r>
              <a:rPr lang="en-US" sz="3000" dirty="0">
                <a:solidFill>
                  <a:srgbClr val="ECEDF8"/>
                </a:solidFill>
                <a:latin typeface="Montserrat 2"/>
                <a:ea typeface="Montserrat 2"/>
                <a:cs typeface="Montserrat 2"/>
                <a:sym typeface="Montserrat 2"/>
              </a:rPr>
              <a:t> </a:t>
            </a:r>
          </a:p>
        </p:txBody>
      </p:sp>
      <p:sp>
        <p:nvSpPr>
          <p:cNvPr id="7" name="Freeform 7"/>
          <p:cNvSpPr/>
          <p:nvPr/>
        </p:nvSpPr>
        <p:spPr>
          <a:xfrm>
            <a:off x="7058750" y="8929266"/>
            <a:ext cx="4793884" cy="1116975"/>
          </a:xfrm>
          <a:custGeom>
            <a:avLst/>
            <a:gdLst/>
            <a:ahLst/>
            <a:cxnLst/>
            <a:rect l="l" t="t" r="r" b="b"/>
            <a:pathLst>
              <a:path w="4793884" h="1116975">
                <a:moveTo>
                  <a:pt x="0" y="0"/>
                </a:moveTo>
                <a:lnTo>
                  <a:pt x="4793883" y="0"/>
                </a:lnTo>
                <a:lnTo>
                  <a:pt x="4793883" y="1116975"/>
                </a:lnTo>
                <a:lnTo>
                  <a:pt x="0" y="11169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8015975" y="9349920"/>
            <a:ext cx="3098346" cy="371802"/>
          </a:xfrm>
          <a:custGeom>
            <a:avLst/>
            <a:gdLst/>
            <a:ahLst/>
            <a:cxnLst/>
            <a:rect l="l" t="t" r="r" b="b"/>
            <a:pathLst>
              <a:path w="3098346" h="371802">
                <a:moveTo>
                  <a:pt x="0" y="0"/>
                </a:moveTo>
                <a:lnTo>
                  <a:pt x="3098346" y="0"/>
                </a:lnTo>
                <a:lnTo>
                  <a:pt x="3098346" y="371801"/>
                </a:lnTo>
                <a:lnTo>
                  <a:pt x="0" y="3718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5260"/>
        </a:solidFill>
        <a:effectLst/>
      </p:bgPr>
    </p:bg>
    <p:spTree>
      <p:nvGrpSpPr>
        <p:cNvPr id="1" name=""/>
        <p:cNvGrpSpPr/>
        <p:nvPr/>
      </p:nvGrpSpPr>
      <p:grpSpPr>
        <a:xfrm>
          <a:off x="0" y="0"/>
          <a:ext cx="0" cy="0"/>
          <a:chOff x="0" y="0"/>
          <a:chExt cx="0" cy="0"/>
        </a:xfrm>
      </p:grpSpPr>
      <p:sp>
        <p:nvSpPr>
          <p:cNvPr id="2" name="Freeform 2"/>
          <p:cNvSpPr/>
          <p:nvPr/>
        </p:nvSpPr>
        <p:spPr>
          <a:xfrm>
            <a:off x="8066378" y="4321704"/>
            <a:ext cx="6399232" cy="2418376"/>
          </a:xfrm>
          <a:custGeom>
            <a:avLst/>
            <a:gdLst/>
            <a:ahLst/>
            <a:cxnLst/>
            <a:rect l="l" t="t" r="r" b="b"/>
            <a:pathLst>
              <a:path w="6399232" h="2418376">
                <a:moveTo>
                  <a:pt x="0" y="0"/>
                </a:moveTo>
                <a:lnTo>
                  <a:pt x="6399232" y="0"/>
                </a:lnTo>
                <a:lnTo>
                  <a:pt x="6399232" y="2418377"/>
                </a:lnTo>
                <a:lnTo>
                  <a:pt x="0" y="2418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601391" y="1028700"/>
            <a:ext cx="1657909" cy="1691744"/>
          </a:xfrm>
          <a:custGeom>
            <a:avLst/>
            <a:gdLst/>
            <a:ahLst/>
            <a:cxnLst/>
            <a:rect l="l" t="t" r="r" b="b"/>
            <a:pathLst>
              <a:path w="1657909" h="1691744">
                <a:moveTo>
                  <a:pt x="0" y="0"/>
                </a:moveTo>
                <a:lnTo>
                  <a:pt x="1657909" y="0"/>
                </a:lnTo>
                <a:lnTo>
                  <a:pt x="1657909" y="1691744"/>
                </a:lnTo>
                <a:lnTo>
                  <a:pt x="0" y="16917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814388" y="8654296"/>
            <a:ext cx="3365518" cy="750889"/>
          </a:xfrm>
          <a:custGeom>
            <a:avLst/>
            <a:gdLst/>
            <a:ahLst/>
            <a:cxnLst/>
            <a:rect l="l" t="t" r="r" b="b"/>
            <a:pathLst>
              <a:path w="3365518" h="750889">
                <a:moveTo>
                  <a:pt x="0" y="0"/>
                </a:moveTo>
                <a:lnTo>
                  <a:pt x="3365517" y="0"/>
                </a:lnTo>
                <a:lnTo>
                  <a:pt x="3365517" y="750889"/>
                </a:lnTo>
                <a:lnTo>
                  <a:pt x="0" y="750889"/>
                </a:lnTo>
                <a:lnTo>
                  <a:pt x="0" y="0"/>
                </a:lnTo>
                <a:close/>
              </a:path>
            </a:pathLst>
          </a:custGeom>
          <a:blipFill>
            <a:blip r:embed="rId7"/>
            <a:stretch>
              <a:fillRect/>
            </a:stretch>
          </a:blipFill>
        </p:spPr>
      </p:sp>
      <p:sp>
        <p:nvSpPr>
          <p:cNvPr id="5" name="Freeform 5"/>
          <p:cNvSpPr/>
          <p:nvPr/>
        </p:nvSpPr>
        <p:spPr>
          <a:xfrm>
            <a:off x="15902096" y="7670111"/>
            <a:ext cx="5843216" cy="5843216"/>
          </a:xfrm>
          <a:custGeom>
            <a:avLst/>
            <a:gdLst/>
            <a:ahLst/>
            <a:cxnLst/>
            <a:rect l="l" t="t" r="r" b="b"/>
            <a:pathLst>
              <a:path w="5843216" h="5843216">
                <a:moveTo>
                  <a:pt x="0" y="0"/>
                </a:moveTo>
                <a:lnTo>
                  <a:pt x="5843217" y="0"/>
                </a:lnTo>
                <a:lnTo>
                  <a:pt x="5843217" y="5843217"/>
                </a:lnTo>
                <a:lnTo>
                  <a:pt x="0" y="5843217"/>
                </a:lnTo>
                <a:lnTo>
                  <a:pt x="0" y="0"/>
                </a:lnTo>
                <a:close/>
              </a:path>
            </a:pathLst>
          </a:custGeom>
          <a:blipFill>
            <a:blip r:embed="rId8">
              <a:alphaModFix amt="57000"/>
              <a:extLst>
                <a:ext uri="{96DAC541-7B7A-43D3-8B79-37D633B846F1}">
                  <asvg:svgBlip xmlns:asvg="http://schemas.microsoft.com/office/drawing/2016/SVG/main" r:embed="rId9"/>
                </a:ext>
              </a:extLst>
            </a:blip>
            <a:stretch>
              <a:fillRect/>
            </a:stretch>
          </a:blipFill>
        </p:spPr>
      </p:sp>
      <p:sp>
        <p:nvSpPr>
          <p:cNvPr id="6" name="Freeform 6"/>
          <p:cNvSpPr/>
          <p:nvPr/>
        </p:nvSpPr>
        <p:spPr>
          <a:xfrm>
            <a:off x="15750744" y="7579805"/>
            <a:ext cx="1359202" cy="1359202"/>
          </a:xfrm>
          <a:custGeom>
            <a:avLst/>
            <a:gdLst/>
            <a:ahLst/>
            <a:cxnLst/>
            <a:rect l="l" t="t" r="r" b="b"/>
            <a:pathLst>
              <a:path w="1359202" h="1359202">
                <a:moveTo>
                  <a:pt x="0" y="0"/>
                </a:moveTo>
                <a:lnTo>
                  <a:pt x="1359203" y="0"/>
                </a:lnTo>
                <a:lnTo>
                  <a:pt x="1359203" y="1359203"/>
                </a:lnTo>
                <a:lnTo>
                  <a:pt x="0" y="1359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0444054" y="9025212"/>
            <a:ext cx="11301259" cy="466177"/>
          </a:xfrm>
          <a:custGeom>
            <a:avLst/>
            <a:gdLst/>
            <a:ahLst/>
            <a:cxnLst/>
            <a:rect l="l" t="t" r="r" b="b"/>
            <a:pathLst>
              <a:path w="11301259" h="466177">
                <a:moveTo>
                  <a:pt x="0" y="0"/>
                </a:moveTo>
                <a:lnTo>
                  <a:pt x="11301259" y="0"/>
                </a:lnTo>
                <a:lnTo>
                  <a:pt x="11301259" y="466176"/>
                </a:lnTo>
                <a:lnTo>
                  <a:pt x="0" y="466176"/>
                </a:lnTo>
                <a:lnTo>
                  <a:pt x="0" y="0"/>
                </a:lnTo>
                <a:close/>
              </a:path>
            </a:pathLst>
          </a:custGeom>
          <a:blipFill>
            <a:blip r:embed="rId12"/>
            <a:stretch>
              <a:fillRect/>
            </a:stretch>
          </a:blipFill>
        </p:spPr>
      </p:sp>
      <p:sp>
        <p:nvSpPr>
          <p:cNvPr id="8" name="Freeform 8"/>
          <p:cNvSpPr/>
          <p:nvPr/>
        </p:nvSpPr>
        <p:spPr>
          <a:xfrm>
            <a:off x="-2501671" y="-1104967"/>
            <a:ext cx="4267334" cy="4267334"/>
          </a:xfrm>
          <a:custGeom>
            <a:avLst/>
            <a:gdLst/>
            <a:ahLst/>
            <a:cxnLst/>
            <a:rect l="l" t="t" r="r" b="b"/>
            <a:pathLst>
              <a:path w="4267334" h="4267334">
                <a:moveTo>
                  <a:pt x="0" y="0"/>
                </a:moveTo>
                <a:lnTo>
                  <a:pt x="4267334" y="0"/>
                </a:lnTo>
                <a:lnTo>
                  <a:pt x="4267334" y="4267334"/>
                </a:lnTo>
                <a:lnTo>
                  <a:pt x="0" y="42673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7693737" y="429586"/>
            <a:ext cx="2900526" cy="262033"/>
          </a:xfrm>
          <a:custGeom>
            <a:avLst/>
            <a:gdLst/>
            <a:ahLst/>
            <a:cxnLst/>
            <a:rect l="l" t="t" r="r" b="b"/>
            <a:pathLst>
              <a:path w="2900526" h="262033">
                <a:moveTo>
                  <a:pt x="0" y="0"/>
                </a:moveTo>
                <a:lnTo>
                  <a:pt x="2900526" y="0"/>
                </a:lnTo>
                <a:lnTo>
                  <a:pt x="2900526" y="262033"/>
                </a:lnTo>
                <a:lnTo>
                  <a:pt x="0" y="262033"/>
                </a:lnTo>
                <a:lnTo>
                  <a:pt x="0" y="0"/>
                </a:lnTo>
                <a:close/>
              </a:path>
            </a:pathLst>
          </a:custGeom>
          <a:blipFill>
            <a:blip r:embed="rId15"/>
            <a:stretch>
              <a:fillRect/>
            </a:stretch>
          </a:blipFill>
        </p:spPr>
      </p:sp>
      <p:grpSp>
        <p:nvGrpSpPr>
          <p:cNvPr id="10" name="Group 10"/>
          <p:cNvGrpSpPr/>
          <p:nvPr/>
        </p:nvGrpSpPr>
        <p:grpSpPr>
          <a:xfrm>
            <a:off x="5132422" y="2500676"/>
            <a:ext cx="12665626" cy="1821028"/>
            <a:chOff x="0" y="0"/>
            <a:chExt cx="16887502" cy="2428037"/>
          </a:xfrm>
        </p:grpSpPr>
        <p:sp>
          <p:nvSpPr>
            <p:cNvPr id="11" name="TextBox 11"/>
            <p:cNvSpPr txBox="1"/>
            <p:nvPr/>
          </p:nvSpPr>
          <p:spPr>
            <a:xfrm>
              <a:off x="0" y="0"/>
              <a:ext cx="16887502" cy="1219200"/>
            </a:xfrm>
            <a:prstGeom prst="rect">
              <a:avLst/>
            </a:prstGeom>
          </p:spPr>
          <p:txBody>
            <a:bodyPr lIns="0" tIns="0" rIns="0" bIns="0" rtlCol="0" anchor="t">
              <a:spAutoFit/>
            </a:bodyPr>
            <a:lstStyle/>
            <a:p>
              <a:pPr algn="l">
                <a:lnSpc>
                  <a:spcPts val="7200"/>
                </a:lnSpc>
              </a:pPr>
              <a:r>
                <a:rPr lang="en-US" sz="6000">
                  <a:solidFill>
                    <a:srgbClr val="ECEDF8"/>
                  </a:solidFill>
                  <a:latin typeface="Montserrat 5"/>
                  <a:ea typeface="Montserrat 5"/>
                  <a:cs typeface="Montserrat 5"/>
                  <a:sym typeface="Montserrat 5"/>
                </a:rPr>
                <a:t>Thanks for listening!</a:t>
              </a:r>
            </a:p>
          </p:txBody>
        </p:sp>
        <p:sp>
          <p:nvSpPr>
            <p:cNvPr id="12" name="TextBox 12"/>
            <p:cNvSpPr txBox="1"/>
            <p:nvPr/>
          </p:nvSpPr>
          <p:spPr>
            <a:xfrm>
              <a:off x="0" y="1912417"/>
              <a:ext cx="16887502" cy="515620"/>
            </a:xfrm>
            <a:prstGeom prst="rect">
              <a:avLst/>
            </a:prstGeom>
          </p:spPr>
          <p:txBody>
            <a:bodyPr lIns="0" tIns="0" rIns="0" bIns="0" rtlCol="0" anchor="t">
              <a:spAutoFit/>
            </a:bodyPr>
            <a:lstStyle/>
            <a:p>
              <a:pPr algn="l">
                <a:lnSpc>
                  <a:spcPts val="3360"/>
                </a:lnSpc>
                <a:spcBef>
                  <a:spcPct val="0"/>
                </a:spcBef>
              </a:pPr>
              <a:endParaRPr/>
            </a:p>
          </p:txBody>
        </p:sp>
      </p:grpSp>
      <p:sp>
        <p:nvSpPr>
          <p:cNvPr id="13" name="TextBox 13"/>
          <p:cNvSpPr txBox="1"/>
          <p:nvPr/>
        </p:nvSpPr>
        <p:spPr>
          <a:xfrm>
            <a:off x="8641265" y="4938048"/>
            <a:ext cx="5249458" cy="1802032"/>
          </a:xfrm>
          <a:prstGeom prst="rect">
            <a:avLst/>
          </a:prstGeom>
        </p:spPr>
        <p:txBody>
          <a:bodyPr wrap="square" lIns="0" tIns="0" rIns="0" bIns="0" rtlCol="0" anchor="t">
            <a:spAutoFit/>
          </a:bodyPr>
          <a:lstStyle/>
          <a:p>
            <a:pPr algn="ctr">
              <a:lnSpc>
                <a:spcPts val="4830"/>
              </a:lnSpc>
            </a:pPr>
            <a:r>
              <a:rPr lang="en-US" sz="3450" dirty="0">
                <a:solidFill>
                  <a:srgbClr val="ECEDF8"/>
                </a:solidFill>
                <a:latin typeface="Montserrat 4"/>
                <a:ea typeface="Montserrat 4"/>
                <a:cs typeface="Montserrat 4"/>
                <a:sym typeface="Montserrat 4"/>
              </a:rPr>
              <a:t>Contact me:</a:t>
            </a:r>
          </a:p>
          <a:p>
            <a:pPr algn="ctr">
              <a:lnSpc>
                <a:spcPts val="4830"/>
              </a:lnSpc>
            </a:pPr>
            <a:r>
              <a:rPr lang="en-US" sz="3450" dirty="0">
                <a:solidFill>
                  <a:srgbClr val="ECEDF8"/>
                </a:solidFill>
                <a:latin typeface="Montserrat 4"/>
                <a:ea typeface="Montserrat 4"/>
                <a:cs typeface="Montserrat 4"/>
                <a:sym typeface="Montserrat 4"/>
              </a:rPr>
              <a:t> </a:t>
            </a:r>
            <a:r>
              <a:rPr lang="en-US" sz="3450" u="sng" dirty="0">
                <a:solidFill>
                  <a:srgbClr val="ECEDF8"/>
                </a:solidFill>
                <a:latin typeface="Montserrat 4"/>
                <a:ea typeface="Montserrat 4"/>
                <a:cs typeface="Montserrat 4"/>
                <a:sym typeface="Montserrat 4"/>
              </a:rPr>
              <a:t>hrobinson@hcwh.org</a:t>
            </a:r>
          </a:p>
          <a:p>
            <a:pPr algn="ctr">
              <a:lnSpc>
                <a:spcPts val="4830"/>
              </a:lnSpc>
            </a:pPr>
            <a:endParaRPr lang="en-US" sz="3450" u="sng" dirty="0">
              <a:solidFill>
                <a:srgbClr val="ECEDF8"/>
              </a:solidFill>
              <a:latin typeface="Montserrat 4"/>
              <a:ea typeface="Montserrat 4"/>
              <a:cs typeface="Montserrat 4"/>
              <a:sym typeface="Montserrat 4"/>
            </a:endParaRPr>
          </a:p>
        </p:txBody>
      </p:sp>
      <p:sp>
        <p:nvSpPr>
          <p:cNvPr id="14" name="TextBox 14"/>
          <p:cNvSpPr txBox="1"/>
          <p:nvPr/>
        </p:nvSpPr>
        <p:spPr>
          <a:xfrm>
            <a:off x="4544244" y="8729385"/>
            <a:ext cx="5579520" cy="665888"/>
          </a:xfrm>
          <a:prstGeom prst="rect">
            <a:avLst/>
          </a:prstGeom>
        </p:spPr>
        <p:txBody>
          <a:bodyPr lIns="0" tIns="0" rIns="0" bIns="0" rtlCol="0" anchor="t">
            <a:spAutoFit/>
          </a:bodyPr>
          <a:lstStyle/>
          <a:p>
            <a:pPr algn="just">
              <a:lnSpc>
                <a:spcPct val="150000"/>
              </a:lnSpc>
              <a:spcBef>
                <a:spcPct val="0"/>
              </a:spcBef>
            </a:pPr>
            <a:r>
              <a:rPr lang="en-US" sz="999">
                <a:solidFill>
                  <a:srgbClr val="ECEDF8"/>
                </a:solidFill>
                <a:latin typeface="Montserrat 1"/>
                <a:ea typeface="Montserrat 1"/>
                <a:cs typeface="Montserrat 1"/>
                <a:sym typeface="Montserrat 1"/>
              </a:rPr>
              <a:t>Co-funded by the EU. HCWH Europe is solely responsible for this content and related materials. The views expressed do not necessarily reflect the official views of the EU or CINEA, who cannot be held responsible for them.</a:t>
            </a:r>
          </a:p>
        </p:txBody>
      </p:sp>
      <p:sp>
        <p:nvSpPr>
          <p:cNvPr id="15" name="Freeform 15"/>
          <p:cNvSpPr/>
          <p:nvPr/>
        </p:nvSpPr>
        <p:spPr>
          <a:xfrm>
            <a:off x="4212845" y="4002465"/>
            <a:ext cx="3480891" cy="3056856"/>
          </a:xfrm>
          <a:custGeom>
            <a:avLst/>
            <a:gdLst/>
            <a:ahLst/>
            <a:cxnLst/>
            <a:rect l="l" t="t" r="r" b="b"/>
            <a:pathLst>
              <a:path w="3480891" h="3056856">
                <a:moveTo>
                  <a:pt x="0" y="0"/>
                </a:moveTo>
                <a:lnTo>
                  <a:pt x="3480892" y="0"/>
                </a:lnTo>
                <a:lnTo>
                  <a:pt x="3480892" y="3056855"/>
                </a:lnTo>
                <a:lnTo>
                  <a:pt x="0" y="30568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6104" y="2752058"/>
            <a:ext cx="9865664" cy="493632"/>
            <a:chOff x="0" y="0"/>
            <a:chExt cx="2598364" cy="130010"/>
          </a:xfrm>
        </p:grpSpPr>
        <p:sp>
          <p:nvSpPr>
            <p:cNvPr id="3" name="Freeform 3"/>
            <p:cNvSpPr/>
            <p:nvPr/>
          </p:nvSpPr>
          <p:spPr>
            <a:xfrm>
              <a:off x="0" y="0"/>
              <a:ext cx="2598364" cy="130010"/>
            </a:xfrm>
            <a:custGeom>
              <a:avLst/>
              <a:gdLst/>
              <a:ahLst/>
              <a:cxnLst/>
              <a:rect l="l" t="t" r="r" b="b"/>
              <a:pathLst>
                <a:path w="2598364" h="130010">
                  <a:moveTo>
                    <a:pt x="40021" y="0"/>
                  </a:moveTo>
                  <a:lnTo>
                    <a:pt x="2558343" y="0"/>
                  </a:lnTo>
                  <a:cubicBezTo>
                    <a:pt x="2580446" y="0"/>
                    <a:pt x="2598364" y="17918"/>
                    <a:pt x="2598364" y="40021"/>
                  </a:cubicBezTo>
                  <a:lnTo>
                    <a:pt x="2598364" y="89989"/>
                  </a:lnTo>
                  <a:cubicBezTo>
                    <a:pt x="2598364" y="100603"/>
                    <a:pt x="2594147" y="110783"/>
                    <a:pt x="2586642" y="118288"/>
                  </a:cubicBezTo>
                  <a:cubicBezTo>
                    <a:pt x="2579137" y="125794"/>
                    <a:pt x="2568957" y="130010"/>
                    <a:pt x="2558343" y="130010"/>
                  </a:cubicBezTo>
                  <a:lnTo>
                    <a:pt x="40021" y="130010"/>
                  </a:lnTo>
                  <a:cubicBezTo>
                    <a:pt x="29407" y="130010"/>
                    <a:pt x="19227" y="125794"/>
                    <a:pt x="11722" y="118288"/>
                  </a:cubicBezTo>
                  <a:cubicBezTo>
                    <a:pt x="4217" y="110783"/>
                    <a:pt x="0" y="100603"/>
                    <a:pt x="0" y="89989"/>
                  </a:cubicBezTo>
                  <a:lnTo>
                    <a:pt x="0" y="40021"/>
                  </a:lnTo>
                  <a:cubicBezTo>
                    <a:pt x="0" y="29407"/>
                    <a:pt x="4217" y="19227"/>
                    <a:pt x="11722" y="11722"/>
                  </a:cubicBezTo>
                  <a:cubicBezTo>
                    <a:pt x="19227" y="4217"/>
                    <a:pt x="29407" y="0"/>
                    <a:pt x="40021" y="0"/>
                  </a:cubicBezTo>
                  <a:close/>
                </a:path>
              </a:pathLst>
            </a:custGeom>
            <a:solidFill>
              <a:srgbClr val="FFFFFF"/>
            </a:solidFill>
          </p:spPr>
        </p:sp>
        <p:sp>
          <p:nvSpPr>
            <p:cNvPr id="4" name="TextBox 4"/>
            <p:cNvSpPr txBox="1"/>
            <p:nvPr/>
          </p:nvSpPr>
          <p:spPr>
            <a:xfrm>
              <a:off x="0" y="28575"/>
              <a:ext cx="2598364" cy="101435"/>
            </a:xfrm>
            <a:prstGeom prst="rect">
              <a:avLst/>
            </a:prstGeom>
          </p:spPr>
          <p:txBody>
            <a:bodyPr lIns="50800" tIns="50800" rIns="50800" bIns="50800" rtlCol="0" anchor="ctr"/>
            <a:lstStyle/>
            <a:p>
              <a:pPr algn="ctr">
                <a:lnSpc>
                  <a:spcPts val="2749"/>
                </a:lnSpc>
              </a:pPr>
              <a:endParaRPr/>
            </a:p>
          </p:txBody>
        </p:sp>
      </p:grpSp>
      <p:sp>
        <p:nvSpPr>
          <p:cNvPr id="5" name="TextBox 5"/>
          <p:cNvSpPr txBox="1"/>
          <p:nvPr/>
        </p:nvSpPr>
        <p:spPr>
          <a:xfrm>
            <a:off x="2940248" y="2951249"/>
            <a:ext cx="14786581" cy="2948305"/>
          </a:xfrm>
          <a:prstGeom prst="rect">
            <a:avLst/>
          </a:prstGeom>
        </p:spPr>
        <p:txBody>
          <a:bodyPr lIns="0" tIns="0" rIns="0" bIns="0" rtlCol="0" anchor="t">
            <a:spAutoFit/>
          </a:bodyPr>
          <a:lstStyle/>
          <a:p>
            <a:pPr algn="l">
              <a:lnSpc>
                <a:spcPts val="3919"/>
              </a:lnSpc>
            </a:pPr>
            <a:r>
              <a:rPr lang="en-US" sz="2799">
                <a:solidFill>
                  <a:srgbClr val="000000"/>
                </a:solidFill>
                <a:latin typeface="Montserrat 4"/>
                <a:ea typeface="Montserrat 4"/>
                <a:cs typeface="Montserrat 4"/>
                <a:sym typeface="Montserrat 4"/>
              </a:rPr>
              <a:t>Despite being a sector whose mission is to heal, the healthcare sector has a significant climate footprint and makes a major contribution to the climate crisis. Healthcare’s climate footprint is equivalent to 4.6% of global net emissions. As the climate crisis is a global health emergency, it is crucial to take widespread action to address and mitigate the impacts of climate change on health. These actions are also necessary to protect already overburdened healthcare systems.</a:t>
            </a:r>
          </a:p>
        </p:txBody>
      </p:sp>
      <p:sp>
        <p:nvSpPr>
          <p:cNvPr id="6" name="TextBox 6"/>
          <p:cNvSpPr txBox="1"/>
          <p:nvPr/>
        </p:nvSpPr>
        <p:spPr>
          <a:xfrm>
            <a:off x="2895840" y="1660493"/>
            <a:ext cx="14793293" cy="1091565"/>
          </a:xfrm>
          <a:prstGeom prst="rect">
            <a:avLst/>
          </a:prstGeom>
        </p:spPr>
        <p:txBody>
          <a:bodyPr lIns="0" tIns="0" rIns="0" bIns="0" rtlCol="0" anchor="t">
            <a:spAutoFit/>
          </a:bodyPr>
          <a:lstStyle/>
          <a:p>
            <a:pPr algn="l">
              <a:lnSpc>
                <a:spcPts val="4409"/>
              </a:lnSpc>
            </a:pPr>
            <a:r>
              <a:rPr lang="en-US" sz="3150">
                <a:solidFill>
                  <a:srgbClr val="3D404D"/>
                </a:solidFill>
                <a:latin typeface="Montserrat 5"/>
                <a:ea typeface="Montserrat 5"/>
                <a:cs typeface="Montserrat 5"/>
                <a:sym typeface="Montserrat 5"/>
              </a:rPr>
              <a:t>“Healthcare doesn’t need to take climate action when other sectors haven’t.”</a:t>
            </a:r>
          </a:p>
        </p:txBody>
      </p:sp>
      <p:sp>
        <p:nvSpPr>
          <p:cNvPr id="7" name="TextBox 7"/>
          <p:cNvSpPr txBox="1"/>
          <p:nvPr/>
        </p:nvSpPr>
        <p:spPr>
          <a:xfrm>
            <a:off x="2766104" y="6289238"/>
            <a:ext cx="15681035" cy="1204532"/>
          </a:xfrm>
          <a:prstGeom prst="rect">
            <a:avLst/>
          </a:prstGeom>
        </p:spPr>
        <p:txBody>
          <a:bodyPr lIns="0" tIns="0" rIns="0" bIns="0" rtlCol="0" anchor="t">
            <a:spAutoFit/>
          </a:bodyPr>
          <a:lstStyle/>
          <a:p>
            <a:pPr algn="l">
              <a:lnSpc>
                <a:spcPts val="4945"/>
              </a:lnSpc>
              <a:spcBef>
                <a:spcPct val="0"/>
              </a:spcBef>
            </a:pPr>
            <a:r>
              <a:rPr lang="en-US" sz="3150">
                <a:solidFill>
                  <a:srgbClr val="3D404D"/>
                </a:solidFill>
                <a:latin typeface="Montserrat 5"/>
                <a:ea typeface="Montserrat 5"/>
                <a:cs typeface="Montserrat 5"/>
                <a:sym typeface="Montserrat 5"/>
              </a:rPr>
              <a:t>“There aren’t enough resources in healthcare to drive climate action.” </a:t>
            </a:r>
          </a:p>
          <a:p>
            <a:pPr algn="l">
              <a:lnSpc>
                <a:spcPts val="4945"/>
              </a:lnSpc>
              <a:spcBef>
                <a:spcPct val="0"/>
              </a:spcBef>
            </a:pPr>
            <a:endParaRPr lang="en-US" sz="3150">
              <a:solidFill>
                <a:srgbClr val="3D404D"/>
              </a:solidFill>
              <a:latin typeface="Montserrat 5"/>
              <a:ea typeface="Montserrat 5"/>
              <a:cs typeface="Montserrat 5"/>
              <a:sym typeface="Montserrat 5"/>
            </a:endParaRPr>
          </a:p>
        </p:txBody>
      </p:sp>
      <p:sp>
        <p:nvSpPr>
          <p:cNvPr id="8" name="TextBox 8"/>
          <p:cNvSpPr txBox="1"/>
          <p:nvPr/>
        </p:nvSpPr>
        <p:spPr>
          <a:xfrm>
            <a:off x="2902553" y="7077351"/>
            <a:ext cx="13387971" cy="1957705"/>
          </a:xfrm>
          <a:prstGeom prst="rect">
            <a:avLst/>
          </a:prstGeom>
        </p:spPr>
        <p:txBody>
          <a:bodyPr lIns="0" tIns="0" rIns="0" bIns="0" rtlCol="0" anchor="t">
            <a:spAutoFit/>
          </a:bodyPr>
          <a:lstStyle/>
          <a:p>
            <a:pPr algn="l">
              <a:lnSpc>
                <a:spcPts val="3919"/>
              </a:lnSpc>
            </a:pPr>
            <a:r>
              <a:rPr lang="en-US" sz="2799">
                <a:solidFill>
                  <a:srgbClr val="000000"/>
                </a:solidFill>
                <a:latin typeface="Montserrat 4"/>
                <a:ea typeface="Montserrat 4"/>
                <a:cs typeface="Montserrat 4"/>
                <a:sym typeface="Montserrat 4"/>
              </a:rPr>
              <a:t>The cost of inaction is much higher than action - not only for hospital budgets, but the human cost of diseases and deaths. Also, keep in mind that, more sustainable options in healthcare delivery can also be more cost-effective and provide equal or better patient outcomes.</a:t>
            </a:r>
          </a:p>
        </p:txBody>
      </p:sp>
      <p:sp>
        <p:nvSpPr>
          <p:cNvPr id="9" name="TextBox 9"/>
          <p:cNvSpPr txBox="1"/>
          <p:nvPr/>
        </p:nvSpPr>
        <p:spPr>
          <a:xfrm>
            <a:off x="537551" y="1650968"/>
            <a:ext cx="2228552" cy="662940"/>
          </a:xfrm>
          <a:prstGeom prst="rect">
            <a:avLst/>
          </a:prstGeom>
        </p:spPr>
        <p:txBody>
          <a:bodyPr lIns="0" tIns="0" rIns="0" bIns="0" rtlCol="0" anchor="t">
            <a:spAutoFit/>
          </a:bodyPr>
          <a:lstStyle/>
          <a:p>
            <a:pPr algn="ctr">
              <a:lnSpc>
                <a:spcPts val="5459"/>
              </a:lnSpc>
            </a:pPr>
            <a:r>
              <a:rPr lang="en-US" sz="3900" b="1">
                <a:solidFill>
                  <a:srgbClr val="3D404D"/>
                </a:solidFill>
                <a:latin typeface="Montserrat 4 Semi-Bold"/>
                <a:ea typeface="Montserrat 4 Semi-Bold"/>
                <a:cs typeface="Montserrat 4 Semi-Bold"/>
                <a:sym typeface="Montserrat 4 Semi-Bold"/>
              </a:rPr>
              <a:t>MYTH:</a:t>
            </a:r>
          </a:p>
        </p:txBody>
      </p:sp>
      <p:sp>
        <p:nvSpPr>
          <p:cNvPr id="10" name="TextBox 10"/>
          <p:cNvSpPr txBox="1"/>
          <p:nvPr/>
        </p:nvSpPr>
        <p:spPr>
          <a:xfrm>
            <a:off x="-6712" y="2922674"/>
            <a:ext cx="2909265" cy="662940"/>
          </a:xfrm>
          <a:prstGeom prst="rect">
            <a:avLst/>
          </a:prstGeom>
        </p:spPr>
        <p:txBody>
          <a:bodyPr lIns="0" tIns="0" rIns="0" bIns="0" rtlCol="0" anchor="t">
            <a:spAutoFit/>
          </a:bodyPr>
          <a:lstStyle/>
          <a:p>
            <a:pPr algn="ctr">
              <a:lnSpc>
                <a:spcPts val="5459"/>
              </a:lnSpc>
            </a:pPr>
            <a:r>
              <a:rPr lang="en-US" sz="3900" b="1">
                <a:solidFill>
                  <a:srgbClr val="3D404D"/>
                </a:solidFill>
                <a:latin typeface="Montserrat 4 Semi-Bold"/>
                <a:ea typeface="Montserrat 4 Semi-Bold"/>
                <a:cs typeface="Montserrat 4 Semi-Bold"/>
                <a:sym typeface="Montserrat 4 Semi-Bold"/>
              </a:rPr>
              <a:t>REALITY:</a:t>
            </a:r>
          </a:p>
        </p:txBody>
      </p:sp>
      <p:sp>
        <p:nvSpPr>
          <p:cNvPr id="11" name="TextBox 11"/>
          <p:cNvSpPr txBox="1"/>
          <p:nvPr/>
        </p:nvSpPr>
        <p:spPr>
          <a:xfrm>
            <a:off x="537551" y="6261439"/>
            <a:ext cx="2228552" cy="669925"/>
          </a:xfrm>
          <a:prstGeom prst="rect">
            <a:avLst/>
          </a:prstGeom>
        </p:spPr>
        <p:txBody>
          <a:bodyPr lIns="0" tIns="0" rIns="0" bIns="0" rtlCol="0" anchor="t">
            <a:spAutoFit/>
          </a:bodyPr>
          <a:lstStyle/>
          <a:p>
            <a:pPr algn="ctr">
              <a:lnSpc>
                <a:spcPts val="5599"/>
              </a:lnSpc>
            </a:pPr>
            <a:r>
              <a:rPr lang="en-US" sz="3999" b="1">
                <a:solidFill>
                  <a:srgbClr val="3D404D"/>
                </a:solidFill>
                <a:latin typeface="Montserrat 4 Semi-Bold"/>
                <a:ea typeface="Montserrat 4 Semi-Bold"/>
                <a:cs typeface="Montserrat 4 Semi-Bold"/>
                <a:sym typeface="Montserrat 4 Semi-Bold"/>
              </a:rPr>
              <a:t>MYTH:</a:t>
            </a:r>
          </a:p>
        </p:txBody>
      </p:sp>
      <p:sp>
        <p:nvSpPr>
          <p:cNvPr id="12" name="TextBox 12"/>
          <p:cNvSpPr txBox="1"/>
          <p:nvPr/>
        </p:nvSpPr>
        <p:spPr>
          <a:xfrm>
            <a:off x="-6712" y="7048776"/>
            <a:ext cx="2909265" cy="662940"/>
          </a:xfrm>
          <a:prstGeom prst="rect">
            <a:avLst/>
          </a:prstGeom>
        </p:spPr>
        <p:txBody>
          <a:bodyPr lIns="0" tIns="0" rIns="0" bIns="0" rtlCol="0" anchor="t">
            <a:spAutoFit/>
          </a:bodyPr>
          <a:lstStyle/>
          <a:p>
            <a:pPr algn="ctr">
              <a:lnSpc>
                <a:spcPts val="5459"/>
              </a:lnSpc>
            </a:pPr>
            <a:r>
              <a:rPr lang="en-US" sz="3900" b="1">
                <a:solidFill>
                  <a:srgbClr val="3D404D"/>
                </a:solidFill>
                <a:latin typeface="Montserrat 4 Semi-Bold"/>
                <a:ea typeface="Montserrat 4 Semi-Bold"/>
                <a:cs typeface="Montserrat 4 Semi-Bold"/>
                <a:sym typeface="Montserrat 4 Semi-Bold"/>
              </a:rPr>
              <a:t>REALITY:</a:t>
            </a:r>
          </a:p>
        </p:txBody>
      </p:sp>
      <p:sp>
        <p:nvSpPr>
          <p:cNvPr id="13" name="Freeform 13"/>
          <p:cNvSpPr/>
          <p:nvPr/>
        </p:nvSpPr>
        <p:spPr>
          <a:xfrm>
            <a:off x="13986098" y="9653310"/>
            <a:ext cx="3326953" cy="320597"/>
          </a:xfrm>
          <a:custGeom>
            <a:avLst/>
            <a:gdLst/>
            <a:ahLst/>
            <a:cxnLst/>
            <a:rect l="l" t="t" r="r" b="b"/>
            <a:pathLst>
              <a:path w="3326953" h="320597">
                <a:moveTo>
                  <a:pt x="0" y="0"/>
                </a:moveTo>
                <a:lnTo>
                  <a:pt x="3326954" y="0"/>
                </a:lnTo>
                <a:lnTo>
                  <a:pt x="3326954" y="320597"/>
                </a:lnTo>
                <a:lnTo>
                  <a:pt x="0" y="320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5790069" y="9220200"/>
            <a:ext cx="11936760" cy="306705"/>
          </a:xfrm>
          <a:prstGeom prst="rect">
            <a:avLst/>
          </a:prstGeom>
        </p:spPr>
        <p:txBody>
          <a:bodyPr lIns="0" tIns="0" rIns="0" bIns="0" rtlCol="0" anchor="t">
            <a:spAutoFit/>
          </a:bodyPr>
          <a:lstStyle/>
          <a:p>
            <a:pPr algn="ctr">
              <a:lnSpc>
                <a:spcPts val="2520"/>
              </a:lnSpc>
            </a:pPr>
            <a:r>
              <a:rPr lang="en-US" sz="1800">
                <a:solidFill>
                  <a:srgbClr val="3D404D"/>
                </a:solidFill>
                <a:latin typeface="Montserrat 4"/>
                <a:ea typeface="Montserrat 4"/>
                <a:cs typeface="Montserrat 4"/>
                <a:sym typeface="Montserrat 4"/>
              </a:rPr>
              <a:t>From</a:t>
            </a:r>
            <a:r>
              <a:rPr lang="en-US" sz="1800" i="1">
                <a:solidFill>
                  <a:srgbClr val="3D404D"/>
                </a:solidFill>
                <a:latin typeface="Montserrat 4 Italics"/>
                <a:ea typeface="Montserrat 4 Italics"/>
                <a:cs typeface="Montserrat 4 Italics"/>
                <a:sym typeface="Montserrat 4 Italics"/>
              </a:rPr>
              <a:t> </a:t>
            </a:r>
            <a:r>
              <a:rPr lang="en-US" sz="1800" i="1" u="sng">
                <a:solidFill>
                  <a:srgbClr val="3D404D"/>
                </a:solidFill>
                <a:latin typeface="Montserrat 4 Italics"/>
                <a:ea typeface="Montserrat 4 Italics"/>
                <a:cs typeface="Montserrat 4 Italics"/>
                <a:sym typeface="Montserrat 4 Italics"/>
                <a:hlinkClick r:id="rId4" tooltip="https://europe.noharm.org/resources/communications-guide-debunking-climate-myths-and-empowering-climate-action"/>
              </a:rPr>
              <a:t>Debunking climate myths &amp; empowering climate action</a:t>
            </a:r>
            <a:r>
              <a:rPr lang="en-US" sz="1800" i="1">
                <a:solidFill>
                  <a:srgbClr val="3D404D"/>
                </a:solidFill>
                <a:latin typeface="Montserrat 4 Italics"/>
                <a:ea typeface="Montserrat 4 Italics"/>
                <a:cs typeface="Montserrat 4 Italics"/>
                <a:sym typeface="Montserrat 4 Italics"/>
              </a:rPr>
              <a:t>,</a:t>
            </a:r>
            <a:r>
              <a:rPr lang="en-US" sz="1800">
                <a:solidFill>
                  <a:srgbClr val="3D404D"/>
                </a:solidFill>
                <a:latin typeface="Montserrat 4"/>
                <a:ea typeface="Montserrat 4"/>
                <a:cs typeface="Montserrat 4"/>
                <a:sym typeface="Montserrat 4"/>
              </a:rPr>
              <a:t> HCWH Europe, 2024 - References within</a:t>
            </a:r>
          </a:p>
        </p:txBody>
      </p:sp>
      <p:sp>
        <p:nvSpPr>
          <p:cNvPr id="15" name="TextBox 15"/>
          <p:cNvSpPr txBox="1"/>
          <p:nvPr/>
        </p:nvSpPr>
        <p:spPr>
          <a:xfrm>
            <a:off x="4876811" y="609600"/>
            <a:ext cx="8060862" cy="762000"/>
          </a:xfrm>
          <a:prstGeom prst="rect">
            <a:avLst/>
          </a:prstGeom>
        </p:spPr>
        <p:txBody>
          <a:bodyPr lIns="0" tIns="0" rIns="0" bIns="0" rtlCol="0" anchor="t">
            <a:spAutoFit/>
          </a:bodyPr>
          <a:lstStyle/>
          <a:p>
            <a:pPr algn="ctr">
              <a:lnSpc>
                <a:spcPts val="6299"/>
              </a:lnSpc>
            </a:pPr>
            <a:r>
              <a:rPr lang="en-US" sz="4500">
                <a:solidFill>
                  <a:srgbClr val="3D404D"/>
                </a:solidFill>
                <a:latin typeface="Montserrat 1"/>
                <a:ea typeface="Montserrat 1"/>
                <a:cs typeface="Montserrat 1"/>
                <a:sym typeface="Montserrat 1"/>
              </a:rPr>
              <a:t>BONUS MYTH-BUSTING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6104" y="2752058"/>
            <a:ext cx="9865664" cy="493632"/>
            <a:chOff x="0" y="0"/>
            <a:chExt cx="2598364" cy="130010"/>
          </a:xfrm>
        </p:grpSpPr>
        <p:sp>
          <p:nvSpPr>
            <p:cNvPr id="3" name="Freeform 3"/>
            <p:cNvSpPr/>
            <p:nvPr/>
          </p:nvSpPr>
          <p:spPr>
            <a:xfrm>
              <a:off x="0" y="0"/>
              <a:ext cx="2598364" cy="130010"/>
            </a:xfrm>
            <a:custGeom>
              <a:avLst/>
              <a:gdLst/>
              <a:ahLst/>
              <a:cxnLst/>
              <a:rect l="l" t="t" r="r" b="b"/>
              <a:pathLst>
                <a:path w="2598364" h="130010">
                  <a:moveTo>
                    <a:pt x="40021" y="0"/>
                  </a:moveTo>
                  <a:lnTo>
                    <a:pt x="2558343" y="0"/>
                  </a:lnTo>
                  <a:cubicBezTo>
                    <a:pt x="2580446" y="0"/>
                    <a:pt x="2598364" y="17918"/>
                    <a:pt x="2598364" y="40021"/>
                  </a:cubicBezTo>
                  <a:lnTo>
                    <a:pt x="2598364" y="89989"/>
                  </a:lnTo>
                  <a:cubicBezTo>
                    <a:pt x="2598364" y="100603"/>
                    <a:pt x="2594147" y="110783"/>
                    <a:pt x="2586642" y="118288"/>
                  </a:cubicBezTo>
                  <a:cubicBezTo>
                    <a:pt x="2579137" y="125794"/>
                    <a:pt x="2568957" y="130010"/>
                    <a:pt x="2558343" y="130010"/>
                  </a:cubicBezTo>
                  <a:lnTo>
                    <a:pt x="40021" y="130010"/>
                  </a:lnTo>
                  <a:cubicBezTo>
                    <a:pt x="29407" y="130010"/>
                    <a:pt x="19227" y="125794"/>
                    <a:pt x="11722" y="118288"/>
                  </a:cubicBezTo>
                  <a:cubicBezTo>
                    <a:pt x="4217" y="110783"/>
                    <a:pt x="0" y="100603"/>
                    <a:pt x="0" y="89989"/>
                  </a:cubicBezTo>
                  <a:lnTo>
                    <a:pt x="0" y="40021"/>
                  </a:lnTo>
                  <a:cubicBezTo>
                    <a:pt x="0" y="29407"/>
                    <a:pt x="4217" y="19227"/>
                    <a:pt x="11722" y="11722"/>
                  </a:cubicBezTo>
                  <a:cubicBezTo>
                    <a:pt x="19227" y="4217"/>
                    <a:pt x="29407" y="0"/>
                    <a:pt x="40021" y="0"/>
                  </a:cubicBezTo>
                  <a:close/>
                </a:path>
              </a:pathLst>
            </a:custGeom>
            <a:solidFill>
              <a:srgbClr val="FFFFFF"/>
            </a:solidFill>
          </p:spPr>
        </p:sp>
        <p:sp>
          <p:nvSpPr>
            <p:cNvPr id="4" name="TextBox 4"/>
            <p:cNvSpPr txBox="1"/>
            <p:nvPr/>
          </p:nvSpPr>
          <p:spPr>
            <a:xfrm>
              <a:off x="0" y="28575"/>
              <a:ext cx="2598364" cy="101435"/>
            </a:xfrm>
            <a:prstGeom prst="rect">
              <a:avLst/>
            </a:prstGeom>
          </p:spPr>
          <p:txBody>
            <a:bodyPr lIns="50800" tIns="50800" rIns="50800" bIns="50800" rtlCol="0" anchor="ctr"/>
            <a:lstStyle/>
            <a:p>
              <a:pPr algn="ctr">
                <a:lnSpc>
                  <a:spcPts val="2749"/>
                </a:lnSpc>
              </a:pPr>
              <a:endParaRPr/>
            </a:p>
          </p:txBody>
        </p:sp>
      </p:grpSp>
      <p:sp>
        <p:nvSpPr>
          <p:cNvPr id="5" name="Freeform 5"/>
          <p:cNvSpPr/>
          <p:nvPr/>
        </p:nvSpPr>
        <p:spPr>
          <a:xfrm>
            <a:off x="13986098" y="9653310"/>
            <a:ext cx="3326953" cy="320597"/>
          </a:xfrm>
          <a:custGeom>
            <a:avLst/>
            <a:gdLst/>
            <a:ahLst/>
            <a:cxnLst/>
            <a:rect l="l" t="t" r="r" b="b"/>
            <a:pathLst>
              <a:path w="3326953" h="320597">
                <a:moveTo>
                  <a:pt x="0" y="0"/>
                </a:moveTo>
                <a:lnTo>
                  <a:pt x="3326954" y="0"/>
                </a:lnTo>
                <a:lnTo>
                  <a:pt x="3326954" y="320597"/>
                </a:lnTo>
                <a:lnTo>
                  <a:pt x="0" y="3205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83138" y="952500"/>
            <a:ext cx="8060862" cy="762000"/>
          </a:xfrm>
          <a:prstGeom prst="rect">
            <a:avLst/>
          </a:prstGeom>
        </p:spPr>
        <p:txBody>
          <a:bodyPr lIns="0" tIns="0" rIns="0" bIns="0" rtlCol="0" anchor="t">
            <a:spAutoFit/>
          </a:bodyPr>
          <a:lstStyle/>
          <a:p>
            <a:pPr algn="l">
              <a:lnSpc>
                <a:spcPts val="6299"/>
              </a:lnSpc>
            </a:pPr>
            <a:r>
              <a:rPr lang="en-US" sz="4500">
                <a:solidFill>
                  <a:srgbClr val="3D404D"/>
                </a:solidFill>
                <a:latin typeface="Montserrat 1"/>
                <a:ea typeface="Montserrat 1"/>
                <a:cs typeface="Montserrat 1"/>
                <a:sym typeface="Montserrat 1"/>
              </a:rPr>
              <a:t>REFERENCES</a:t>
            </a:r>
          </a:p>
        </p:txBody>
      </p:sp>
      <p:sp>
        <p:nvSpPr>
          <p:cNvPr id="7" name="TextBox 7"/>
          <p:cNvSpPr txBox="1"/>
          <p:nvPr/>
        </p:nvSpPr>
        <p:spPr>
          <a:xfrm>
            <a:off x="1114082" y="1958884"/>
            <a:ext cx="16198970" cy="7448503"/>
          </a:xfrm>
          <a:prstGeom prst="rect">
            <a:avLst/>
          </a:prstGeom>
        </p:spPr>
        <p:txBody>
          <a:bodyPr lIns="0" tIns="0" rIns="0" bIns="0" rtlCol="0" anchor="t">
            <a:spAutoFit/>
          </a:bodyPr>
          <a:lstStyle/>
          <a:p>
            <a:pPr marL="648102" lvl="1" indent="-324051" algn="l">
              <a:lnSpc>
                <a:spcPts val="4202"/>
              </a:lnSpc>
              <a:buFont typeface="Arial"/>
              <a:buChar char="•"/>
            </a:pPr>
            <a:r>
              <a:rPr lang="en-US" sz="3001" spc="21">
                <a:solidFill>
                  <a:srgbClr val="3D404D"/>
                </a:solidFill>
                <a:latin typeface="Montserrat 4"/>
                <a:ea typeface="Montserrat 4"/>
                <a:cs typeface="Montserrat 4"/>
                <a:sym typeface="Montserrat 4"/>
              </a:rPr>
              <a:t>Albrecht, L., et al. (2023). </a:t>
            </a:r>
            <a:r>
              <a:rPr lang="en-US" sz="3001" i="1" u="sng" spc="21">
                <a:solidFill>
                  <a:srgbClr val="3D404D"/>
                </a:solidFill>
                <a:latin typeface="Montserrat 4 Italics"/>
                <a:ea typeface="Montserrat 4 Italics"/>
                <a:cs typeface="Montserrat 4 Italics"/>
                <a:sym typeface="Montserrat 4 Italics"/>
                <a:hlinkClick r:id="rId4" tooltip="https://www.frontiersin.org/journals/medicine/articles/10.3389/fmed.2023.1236319/full"/>
              </a:rPr>
              <a:t>Climate-specific health literacy in health professionals: an exploratory study.</a:t>
            </a:r>
            <a:r>
              <a:rPr lang="en-US" sz="3001" spc="21">
                <a:solidFill>
                  <a:srgbClr val="3D404D"/>
                </a:solidFill>
                <a:latin typeface="Montserrat 4"/>
                <a:ea typeface="Montserrat 4"/>
                <a:cs typeface="Montserrat 4"/>
                <a:sym typeface="Montserrat 4"/>
              </a:rPr>
              <a:t> Frontiers in Medicine. Vol 10. </a:t>
            </a:r>
          </a:p>
          <a:p>
            <a:pPr marL="648102" lvl="1" indent="-324051" algn="l">
              <a:lnSpc>
                <a:spcPts val="4202"/>
              </a:lnSpc>
              <a:buFont typeface="Arial"/>
              <a:buChar char="•"/>
            </a:pPr>
            <a:r>
              <a:rPr lang="en-US" sz="3001" spc="21">
                <a:solidFill>
                  <a:srgbClr val="3D404D"/>
                </a:solidFill>
                <a:latin typeface="Montserrat 4"/>
                <a:ea typeface="Montserrat 4"/>
                <a:cs typeface="Montserrat 4"/>
                <a:sym typeface="Montserrat 4"/>
              </a:rPr>
              <a:t>Dasandi, N. et al. </a:t>
            </a:r>
            <a:r>
              <a:rPr lang="en-US" sz="3001" i="1" u="sng" spc="21">
                <a:solidFill>
                  <a:srgbClr val="3D404D"/>
                </a:solidFill>
                <a:latin typeface="Montserrat 4 Italics"/>
                <a:ea typeface="Montserrat 4 Italics"/>
                <a:cs typeface="Montserrat 4 Italics"/>
                <a:sym typeface="Montserrat 4 Italics"/>
                <a:hlinkClick r:id="rId5" tooltip="https://www.nature.com/articles/s43247-022-00571-x"/>
              </a:rPr>
              <a:t>Positive, global, and health or environment framing bolsters public support for climate policies</a:t>
            </a:r>
            <a:r>
              <a:rPr lang="en-US" sz="3001" spc="21">
                <a:solidFill>
                  <a:srgbClr val="3D404D"/>
                </a:solidFill>
                <a:latin typeface="Montserrat 4"/>
                <a:ea typeface="Montserrat 4"/>
                <a:cs typeface="Montserrat 4"/>
                <a:sym typeface="Montserrat 4"/>
              </a:rPr>
              <a:t>. Commun Earth Environ 3, 239.</a:t>
            </a:r>
          </a:p>
          <a:p>
            <a:pPr marL="648102" lvl="1" indent="-324051" algn="l">
              <a:lnSpc>
                <a:spcPts val="4202"/>
              </a:lnSpc>
              <a:buFont typeface="Arial"/>
              <a:buChar char="•"/>
            </a:pPr>
            <a:r>
              <a:rPr lang="en-US" sz="3001" spc="21">
                <a:solidFill>
                  <a:srgbClr val="3D404D"/>
                </a:solidFill>
                <a:latin typeface="Montserrat 4"/>
                <a:ea typeface="Montserrat 4"/>
                <a:cs typeface="Montserrat 4"/>
                <a:sym typeface="Montserrat 4"/>
              </a:rPr>
              <a:t>Health Care Without Harm &amp; ARUP (2021).</a:t>
            </a:r>
            <a:r>
              <a:rPr lang="en-US" sz="3001" u="sng" spc="21">
                <a:solidFill>
                  <a:srgbClr val="3D404D"/>
                </a:solidFill>
                <a:latin typeface="Montserrat 4"/>
                <a:ea typeface="Montserrat 4"/>
                <a:cs typeface="Montserrat 4"/>
                <a:sym typeface="Montserrat 4"/>
                <a:hlinkClick r:id="rId6" tooltip="https://healthcareclimateaction.org/roadmap"/>
              </a:rPr>
              <a:t> </a:t>
            </a:r>
            <a:r>
              <a:rPr lang="en-US" sz="3001" i="1" u="sng" spc="21">
                <a:solidFill>
                  <a:srgbClr val="3D404D"/>
                </a:solidFill>
                <a:latin typeface="Montserrat 4 Italics"/>
                <a:ea typeface="Montserrat 4 Italics"/>
                <a:cs typeface="Montserrat 4 Italics"/>
                <a:sym typeface="Montserrat 4 Italics"/>
                <a:hlinkClick r:id="rId6" tooltip="https://healthcareclimateaction.org/roadmap"/>
              </a:rPr>
              <a:t>Global Road Map for Health Care Decarbonization.</a:t>
            </a:r>
            <a:r>
              <a:rPr lang="en-US" sz="3001" i="1" spc="21">
                <a:solidFill>
                  <a:srgbClr val="3D404D"/>
                </a:solidFill>
                <a:latin typeface="Montserrat 4 Italics"/>
                <a:ea typeface="Montserrat 4 Italics"/>
                <a:cs typeface="Montserrat 4 Italics"/>
                <a:sym typeface="Montserrat 4 Italics"/>
              </a:rPr>
              <a:t> </a:t>
            </a:r>
            <a:r>
              <a:rPr lang="en-US" sz="3001" spc="21">
                <a:solidFill>
                  <a:srgbClr val="3D404D"/>
                </a:solidFill>
                <a:latin typeface="Montserrat 4"/>
                <a:ea typeface="Montserrat 4"/>
                <a:cs typeface="Montserrat 4"/>
                <a:sym typeface="Montserrat 4"/>
              </a:rPr>
              <a:t>Health Care Without Harm Climate-Smart Health Care Series, Green Paper Number Two. </a:t>
            </a:r>
          </a:p>
          <a:p>
            <a:pPr marL="648102" lvl="1" indent="-324051" algn="l">
              <a:lnSpc>
                <a:spcPts val="4202"/>
              </a:lnSpc>
              <a:buFont typeface="Arial"/>
              <a:buChar char="•"/>
            </a:pPr>
            <a:r>
              <a:rPr lang="en-US" sz="3001" spc="21">
                <a:solidFill>
                  <a:srgbClr val="3D404D"/>
                </a:solidFill>
                <a:latin typeface="Montserrat 4"/>
                <a:ea typeface="Montserrat 4"/>
                <a:cs typeface="Montserrat 4"/>
                <a:sym typeface="Montserrat 4"/>
              </a:rPr>
              <a:t>Howard, C. et al. (2023) </a:t>
            </a:r>
            <a:r>
              <a:rPr lang="en-US" sz="3001" u="sng" spc="21">
                <a:solidFill>
                  <a:srgbClr val="3D404D"/>
                </a:solidFill>
                <a:latin typeface="Montserrat 4"/>
                <a:ea typeface="Montserrat 4"/>
                <a:cs typeface="Montserrat 4"/>
                <a:sym typeface="Montserrat 4"/>
                <a:hlinkClick r:id="rId7" tooltip="https://www.thelancet.com/journals/lanplh/article/PIIS2542-5196(23)00022-0/fulltext"/>
              </a:rPr>
              <a:t>Learning to treat the climate emergency together: social tipping interventions by the health community</a:t>
            </a:r>
            <a:r>
              <a:rPr lang="en-US" sz="3001" spc="21">
                <a:solidFill>
                  <a:srgbClr val="3D404D"/>
                </a:solidFill>
                <a:latin typeface="Montserrat 4"/>
                <a:ea typeface="Montserrat 4"/>
                <a:cs typeface="Montserrat 4"/>
                <a:sym typeface="Montserrat 4"/>
              </a:rPr>
              <a:t>. The Lancet Planetary Health, Volume 7, Issue 3, e251 - e264.</a:t>
            </a:r>
          </a:p>
          <a:p>
            <a:pPr marL="648102" lvl="1" indent="-324051" algn="l">
              <a:lnSpc>
                <a:spcPts val="4202"/>
              </a:lnSpc>
              <a:buFont typeface="Arial"/>
              <a:buChar char="•"/>
            </a:pPr>
            <a:r>
              <a:rPr lang="en-US" sz="3001" spc="21">
                <a:solidFill>
                  <a:srgbClr val="3D404D"/>
                </a:solidFill>
                <a:latin typeface="Montserrat 4"/>
                <a:ea typeface="Montserrat 4"/>
                <a:cs typeface="Montserrat 4"/>
                <a:sym typeface="Montserrat 4"/>
              </a:rPr>
              <a:t>Romanello, M., et al. (2023). </a:t>
            </a:r>
            <a:r>
              <a:rPr lang="en-US" sz="3001" u="sng" spc="21">
                <a:solidFill>
                  <a:srgbClr val="3D404D"/>
                </a:solidFill>
                <a:latin typeface="Montserrat 4"/>
                <a:ea typeface="Montserrat 4"/>
                <a:cs typeface="Montserrat 4"/>
                <a:sym typeface="Montserrat 4"/>
                <a:hlinkClick r:id="rId8" tooltip="https://www.thelancet.com/journals/lancet/article/PIIS0140-6736(23)01859-7/abstract"/>
              </a:rPr>
              <a:t>The 2023 report of the Lancet Countdown on health and climate change: the imperative for a health-centred response in a world facing irreversible harms.</a:t>
            </a:r>
          </a:p>
          <a:p>
            <a:pPr algn="l">
              <a:lnSpc>
                <a:spcPts val="4202"/>
              </a:lnSpc>
            </a:pPr>
            <a:endParaRPr lang="en-US" sz="3001" u="sng" spc="21">
              <a:solidFill>
                <a:srgbClr val="3D404D"/>
              </a:solidFill>
              <a:latin typeface="Montserrat 4"/>
              <a:ea typeface="Montserrat 4"/>
              <a:cs typeface="Montserrat 4"/>
              <a:sym typeface="Montserrat 4"/>
              <a:hlinkClick r:id="rId8" tooltip="https://www.thelancet.com/journals/lancet/article/PIIS0140-6736(23)01859-7/abstrac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5237" y="-2473748"/>
            <a:ext cx="7617248" cy="7617248"/>
          </a:xfrm>
          <a:custGeom>
            <a:avLst/>
            <a:gdLst/>
            <a:ahLst/>
            <a:cxnLst/>
            <a:rect l="l" t="t" r="r" b="b"/>
            <a:pathLst>
              <a:path w="7617248" h="7617248">
                <a:moveTo>
                  <a:pt x="0" y="0"/>
                </a:moveTo>
                <a:lnTo>
                  <a:pt x="7617247" y="0"/>
                </a:lnTo>
                <a:lnTo>
                  <a:pt x="7617247" y="7617248"/>
                </a:lnTo>
                <a:lnTo>
                  <a:pt x="0" y="7617248"/>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3" name="Freeform 3"/>
          <p:cNvSpPr/>
          <p:nvPr/>
        </p:nvSpPr>
        <p:spPr>
          <a:xfrm rot="-10800000">
            <a:off x="16448817" y="5638973"/>
            <a:ext cx="4267334" cy="4267334"/>
          </a:xfrm>
          <a:custGeom>
            <a:avLst/>
            <a:gdLst/>
            <a:ahLst/>
            <a:cxnLst/>
            <a:rect l="l" t="t" r="r" b="b"/>
            <a:pathLst>
              <a:path w="4267334" h="4267334">
                <a:moveTo>
                  <a:pt x="0" y="0"/>
                </a:moveTo>
                <a:lnTo>
                  <a:pt x="4267334" y="0"/>
                </a:lnTo>
                <a:lnTo>
                  <a:pt x="4267334" y="4267334"/>
                </a:lnTo>
                <a:lnTo>
                  <a:pt x="0" y="4267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10820400" y="1358727"/>
            <a:ext cx="6906428" cy="6961018"/>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25046" r="-25046"/>
              </a:stretch>
            </a:blipFill>
          </p:spPr>
        </p:sp>
      </p:grpSp>
      <p:sp>
        <p:nvSpPr>
          <p:cNvPr id="6" name="Freeform 6"/>
          <p:cNvSpPr/>
          <p:nvPr/>
        </p:nvSpPr>
        <p:spPr>
          <a:xfrm>
            <a:off x="9712412" y="7535370"/>
            <a:ext cx="7072229" cy="784374"/>
          </a:xfrm>
          <a:custGeom>
            <a:avLst/>
            <a:gdLst/>
            <a:ahLst/>
            <a:cxnLst/>
            <a:rect l="l" t="t" r="r" b="b"/>
            <a:pathLst>
              <a:path w="7072229" h="784374">
                <a:moveTo>
                  <a:pt x="0" y="0"/>
                </a:moveTo>
                <a:lnTo>
                  <a:pt x="7072228" y="0"/>
                </a:lnTo>
                <a:lnTo>
                  <a:pt x="7072228" y="784375"/>
                </a:lnTo>
                <a:lnTo>
                  <a:pt x="0" y="784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7" name="TextBox 7"/>
          <p:cNvSpPr txBox="1"/>
          <p:nvPr/>
        </p:nvSpPr>
        <p:spPr>
          <a:xfrm>
            <a:off x="800379" y="1560398"/>
            <a:ext cx="9486621" cy="7754623"/>
          </a:xfrm>
          <a:prstGeom prst="rect">
            <a:avLst/>
          </a:prstGeom>
        </p:spPr>
        <p:txBody>
          <a:bodyPr wrap="square" lIns="0" tIns="0" rIns="0" bIns="0" rtlCol="0" anchor="t">
            <a:spAutoFit/>
          </a:bodyPr>
          <a:lstStyle/>
          <a:p>
            <a:pPr marL="342900" indent="-342900" algn="l">
              <a:lnSpc>
                <a:spcPct val="150000"/>
              </a:lnSpc>
              <a:buFont typeface="+mj-lt"/>
              <a:buAutoNum type="arabicPeriod"/>
            </a:pPr>
            <a:endParaRPr sz="1600" dirty="0"/>
          </a:p>
          <a:p>
            <a:pPr marL="1168265" lvl="1" indent="-742950" algn="l">
              <a:lnSpc>
                <a:spcPct val="150000"/>
              </a:lnSpc>
              <a:buFont typeface="+mj-lt"/>
              <a:buAutoNum type="arabicPeriod"/>
            </a:pPr>
            <a:r>
              <a:rPr lang="en-US" sz="3600" dirty="0">
                <a:solidFill>
                  <a:srgbClr val="3D404D"/>
                </a:solidFill>
                <a:latin typeface="Montserrat 3"/>
                <a:ea typeface="Montserrat 3"/>
                <a:cs typeface="Montserrat 3"/>
                <a:sym typeface="Montserrat 3"/>
              </a:rPr>
              <a:t>Introduction: Why healthcare professionals?</a:t>
            </a:r>
          </a:p>
          <a:p>
            <a:pPr marL="1168265" lvl="1" indent="-742950" algn="l">
              <a:lnSpc>
                <a:spcPct val="150000"/>
              </a:lnSpc>
              <a:buFont typeface="+mj-lt"/>
              <a:buAutoNum type="arabicPeriod"/>
            </a:pPr>
            <a:r>
              <a:rPr lang="en-US" sz="3600" dirty="0">
                <a:solidFill>
                  <a:srgbClr val="3D404D"/>
                </a:solidFill>
                <a:latin typeface="Montserrat 3"/>
                <a:ea typeface="Montserrat 3"/>
                <a:cs typeface="Montserrat 3"/>
                <a:sym typeface="Montserrat 3"/>
              </a:rPr>
              <a:t>The core principles of discussing climate change &amp; health</a:t>
            </a:r>
          </a:p>
          <a:p>
            <a:pPr marL="1168265" lvl="1" indent="-742950" algn="l">
              <a:lnSpc>
                <a:spcPct val="150000"/>
              </a:lnSpc>
              <a:buFont typeface="+mj-lt"/>
              <a:buAutoNum type="arabicPeriod"/>
            </a:pPr>
            <a:r>
              <a:rPr lang="en-US" sz="3600" dirty="0">
                <a:solidFill>
                  <a:srgbClr val="3D404D"/>
                </a:solidFill>
                <a:latin typeface="Montserrat 3"/>
                <a:ea typeface="Montserrat 3"/>
                <a:cs typeface="Montserrat 3"/>
                <a:sym typeface="Montserrat 3"/>
              </a:rPr>
              <a:t>Our resources to help you grow your communication skills &amp; confidence</a:t>
            </a:r>
          </a:p>
          <a:p>
            <a:pPr marL="1168265" lvl="1" indent="-742950" algn="l">
              <a:lnSpc>
                <a:spcPct val="150000"/>
              </a:lnSpc>
              <a:buFont typeface="+mj-lt"/>
              <a:buAutoNum type="arabicPeriod"/>
            </a:pPr>
            <a:r>
              <a:rPr lang="en-US" sz="3600" dirty="0">
                <a:solidFill>
                  <a:srgbClr val="3D404D"/>
                </a:solidFill>
                <a:latin typeface="Montserrat 3"/>
                <a:ea typeface="Montserrat 3"/>
                <a:cs typeface="Montserrat 3"/>
                <a:sym typeface="Montserrat 3"/>
              </a:rPr>
              <a:t>Example: Countering a common climate myth head-on</a:t>
            </a:r>
          </a:p>
        </p:txBody>
      </p:sp>
      <p:grpSp>
        <p:nvGrpSpPr>
          <p:cNvPr id="8" name="Group 8"/>
          <p:cNvGrpSpPr/>
          <p:nvPr/>
        </p:nvGrpSpPr>
        <p:grpSpPr>
          <a:xfrm>
            <a:off x="1028700" y="-744634"/>
            <a:ext cx="12665626" cy="2491588"/>
            <a:chOff x="0" y="0"/>
            <a:chExt cx="16887502" cy="3322117"/>
          </a:xfrm>
        </p:grpSpPr>
        <p:sp>
          <p:nvSpPr>
            <p:cNvPr id="9" name="TextBox 9"/>
            <p:cNvSpPr txBox="1"/>
            <p:nvPr/>
          </p:nvSpPr>
          <p:spPr>
            <a:xfrm>
              <a:off x="0" y="0"/>
              <a:ext cx="16887502" cy="1676400"/>
            </a:xfrm>
            <a:prstGeom prst="rect">
              <a:avLst/>
            </a:prstGeom>
          </p:spPr>
          <p:txBody>
            <a:bodyPr lIns="0" tIns="0" rIns="0" bIns="0" rtlCol="0" anchor="t">
              <a:spAutoFit/>
            </a:bodyPr>
            <a:lstStyle/>
            <a:p>
              <a:pPr algn="l">
                <a:lnSpc>
                  <a:spcPts val="9960"/>
                </a:lnSpc>
              </a:pPr>
              <a:endParaRPr/>
            </a:p>
          </p:txBody>
        </p:sp>
        <p:sp>
          <p:nvSpPr>
            <p:cNvPr id="10" name="TextBox 10"/>
            <p:cNvSpPr txBox="1"/>
            <p:nvPr/>
          </p:nvSpPr>
          <p:spPr>
            <a:xfrm>
              <a:off x="0" y="2331517"/>
              <a:ext cx="16887502" cy="990600"/>
            </a:xfrm>
            <a:prstGeom prst="rect">
              <a:avLst/>
            </a:prstGeom>
          </p:spPr>
          <p:txBody>
            <a:bodyPr lIns="0" tIns="0" rIns="0" bIns="0" rtlCol="0" anchor="t">
              <a:spAutoFit/>
            </a:bodyPr>
            <a:lstStyle/>
            <a:p>
              <a:pPr algn="l">
                <a:lnSpc>
                  <a:spcPts val="6299"/>
                </a:lnSpc>
                <a:spcBef>
                  <a:spcPct val="0"/>
                </a:spcBef>
              </a:pPr>
              <a:r>
                <a:rPr lang="en-US" sz="4500" b="1" spc="315" dirty="0">
                  <a:solidFill>
                    <a:schemeClr val="tx1">
                      <a:lumMod val="65000"/>
                      <a:lumOff val="35000"/>
                    </a:schemeClr>
                  </a:solidFill>
                  <a:latin typeface="Montserrat 1"/>
                  <a:ea typeface="Montserrat 1"/>
                  <a:cs typeface="Montserrat 1"/>
                  <a:sym typeface="Montserrat 1"/>
                </a:rPr>
                <a:t>TODAY’S AGENDA</a:t>
              </a:r>
            </a:p>
          </p:txBody>
        </p:sp>
      </p:grpSp>
      <p:sp>
        <p:nvSpPr>
          <p:cNvPr id="11" name="Freeform 11"/>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9790" y="3036099"/>
            <a:ext cx="6927551" cy="6222201"/>
          </a:xfrm>
          <a:custGeom>
            <a:avLst/>
            <a:gdLst/>
            <a:ahLst/>
            <a:cxnLst/>
            <a:rect l="l" t="t" r="r" b="b"/>
            <a:pathLst>
              <a:path w="6927551" h="6222201">
                <a:moveTo>
                  <a:pt x="0" y="0"/>
                </a:moveTo>
                <a:lnTo>
                  <a:pt x="6927552" y="0"/>
                </a:lnTo>
                <a:lnTo>
                  <a:pt x="6927552" y="6222201"/>
                </a:lnTo>
                <a:lnTo>
                  <a:pt x="0" y="6222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15121218" y="582757"/>
            <a:ext cx="1106454" cy="1286575"/>
          </a:xfrm>
          <a:custGeom>
            <a:avLst/>
            <a:gdLst/>
            <a:ahLst/>
            <a:cxnLst/>
            <a:rect l="l" t="t" r="r" b="b"/>
            <a:pathLst>
              <a:path w="1106454" h="1286575">
                <a:moveTo>
                  <a:pt x="0" y="0"/>
                </a:moveTo>
                <a:lnTo>
                  <a:pt x="1106454" y="0"/>
                </a:lnTo>
                <a:lnTo>
                  <a:pt x="1106454" y="1286574"/>
                </a:lnTo>
                <a:lnTo>
                  <a:pt x="0" y="1286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2807286" y="3323617"/>
            <a:ext cx="5122560" cy="5122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EBC62"/>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a:off x="942434" y="3036099"/>
            <a:ext cx="1313265" cy="1179551"/>
          </a:xfrm>
          <a:custGeom>
            <a:avLst/>
            <a:gdLst/>
            <a:ahLst/>
            <a:cxnLst/>
            <a:rect l="l" t="t" r="r" b="b"/>
            <a:pathLst>
              <a:path w="1313265" h="1179551">
                <a:moveTo>
                  <a:pt x="0" y="0"/>
                </a:moveTo>
                <a:lnTo>
                  <a:pt x="1313266" y="0"/>
                </a:lnTo>
                <a:lnTo>
                  <a:pt x="1313266" y="1179551"/>
                </a:lnTo>
                <a:lnTo>
                  <a:pt x="0" y="1179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15674445" y="-1496944"/>
            <a:ext cx="4267334" cy="4267334"/>
          </a:xfrm>
          <a:custGeom>
            <a:avLst/>
            <a:gdLst/>
            <a:ahLst/>
            <a:cxnLst/>
            <a:rect l="l" t="t" r="r" b="b"/>
            <a:pathLst>
              <a:path w="4267334" h="4267334">
                <a:moveTo>
                  <a:pt x="0" y="0"/>
                </a:moveTo>
                <a:lnTo>
                  <a:pt x="4267334" y="0"/>
                </a:lnTo>
                <a:lnTo>
                  <a:pt x="4267334" y="4267334"/>
                </a:lnTo>
                <a:lnTo>
                  <a:pt x="0" y="42673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flipH="1">
            <a:off x="11809913" y="3625875"/>
            <a:ext cx="5179924" cy="4652513"/>
          </a:xfrm>
          <a:custGeom>
            <a:avLst/>
            <a:gdLst/>
            <a:ahLst/>
            <a:cxnLst/>
            <a:rect l="l" t="t" r="r" b="b"/>
            <a:pathLst>
              <a:path w="5179924" h="4652513">
                <a:moveTo>
                  <a:pt x="5179924" y="0"/>
                </a:moveTo>
                <a:lnTo>
                  <a:pt x="0" y="0"/>
                </a:lnTo>
                <a:lnTo>
                  <a:pt x="0" y="4652513"/>
                </a:lnTo>
                <a:lnTo>
                  <a:pt x="5179924" y="4652513"/>
                </a:lnTo>
                <a:lnTo>
                  <a:pt x="517992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0494121" y="5143500"/>
            <a:ext cx="1109013" cy="1129550"/>
          </a:xfrm>
          <a:custGeom>
            <a:avLst/>
            <a:gdLst/>
            <a:ahLst/>
            <a:cxnLst/>
            <a:rect l="l" t="t" r="r" b="b"/>
            <a:pathLst>
              <a:path w="1109013" h="1129550">
                <a:moveTo>
                  <a:pt x="0" y="0"/>
                </a:moveTo>
                <a:lnTo>
                  <a:pt x="1109013" y="0"/>
                </a:lnTo>
                <a:lnTo>
                  <a:pt x="1109013" y="1129550"/>
                </a:lnTo>
                <a:lnTo>
                  <a:pt x="0" y="11295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3891049" y="3559200"/>
            <a:ext cx="6396293" cy="5066148"/>
          </a:xfrm>
          <a:prstGeom prst="rect">
            <a:avLst/>
          </a:prstGeom>
        </p:spPr>
        <p:txBody>
          <a:bodyPr lIns="0" tIns="0" rIns="0" bIns="0" rtlCol="0" anchor="t">
            <a:spAutoFit/>
          </a:bodyPr>
          <a:lstStyle/>
          <a:p>
            <a:pPr algn="l">
              <a:lnSpc>
                <a:spcPts val="4453"/>
              </a:lnSpc>
            </a:pPr>
            <a:r>
              <a:rPr lang="en-US" sz="3181" dirty="0">
                <a:solidFill>
                  <a:srgbClr val="3D404D"/>
                </a:solidFill>
                <a:latin typeface="Montserrat 2"/>
                <a:ea typeface="Montserrat 2"/>
                <a:cs typeface="Montserrat 2"/>
                <a:sym typeface="Montserrat 2"/>
              </a:rPr>
              <a:t>“As trusted voices in communities worldwide, healthcare professionals and organisations have significant potential to influence the social and policy landscape in support of decarbonisation and climate resilience.”</a:t>
            </a:r>
          </a:p>
          <a:p>
            <a:pPr algn="r">
              <a:lnSpc>
                <a:spcPts val="4453"/>
              </a:lnSpc>
            </a:pPr>
            <a:endParaRPr lang="en-US" sz="3181" dirty="0">
              <a:solidFill>
                <a:srgbClr val="3D404D"/>
              </a:solidFill>
              <a:latin typeface="Montserrat 2"/>
              <a:ea typeface="Montserrat 2"/>
              <a:cs typeface="Montserrat 2"/>
              <a:sym typeface="Montserrat 2"/>
            </a:endParaRPr>
          </a:p>
        </p:txBody>
      </p:sp>
      <p:sp>
        <p:nvSpPr>
          <p:cNvPr id="13" name="TextBox 13"/>
          <p:cNvSpPr txBox="1"/>
          <p:nvPr/>
        </p:nvSpPr>
        <p:spPr>
          <a:xfrm>
            <a:off x="2255700" y="9229725"/>
            <a:ext cx="5616833" cy="750526"/>
          </a:xfrm>
          <a:prstGeom prst="rect">
            <a:avLst/>
          </a:prstGeom>
        </p:spPr>
        <p:txBody>
          <a:bodyPr lIns="0" tIns="0" rIns="0" bIns="0" rtlCol="0" anchor="t">
            <a:spAutoFit/>
          </a:bodyPr>
          <a:lstStyle/>
          <a:p>
            <a:pPr algn="l">
              <a:lnSpc>
                <a:spcPts val="1999"/>
              </a:lnSpc>
              <a:spcBef>
                <a:spcPct val="0"/>
              </a:spcBef>
            </a:pPr>
            <a:r>
              <a:rPr lang="en-US" sz="1428" dirty="0">
                <a:solidFill>
                  <a:srgbClr val="3D404D"/>
                </a:solidFill>
                <a:latin typeface="Montserrat 4"/>
                <a:ea typeface="Montserrat 4"/>
                <a:cs typeface="Montserrat 4"/>
                <a:sym typeface="Montserrat 4"/>
              </a:rPr>
              <a:t>Howard et al., 2023,</a:t>
            </a:r>
            <a:endParaRPr lang="en-US" sz="1428" i="1" dirty="0">
              <a:solidFill>
                <a:schemeClr val="tx1">
                  <a:lumMod val="65000"/>
                  <a:lumOff val="35000"/>
                </a:schemeClr>
              </a:solidFill>
              <a:latin typeface="Montserrat 4"/>
              <a:ea typeface="Montserrat 4"/>
              <a:cs typeface="Montserrat 4"/>
              <a:sym typeface="Montserrat 4"/>
            </a:endParaRPr>
          </a:p>
          <a:p>
            <a:pPr algn="l">
              <a:lnSpc>
                <a:spcPts val="1999"/>
              </a:lnSpc>
              <a:spcBef>
                <a:spcPct val="0"/>
              </a:spcBef>
            </a:pPr>
            <a:r>
              <a:rPr lang="en-US" sz="1428" i="1" dirty="0">
                <a:solidFill>
                  <a:schemeClr val="tx1">
                    <a:lumMod val="65000"/>
                    <a:lumOff val="35000"/>
                  </a:schemeClr>
                </a:solidFill>
                <a:latin typeface="Montserrat 4 Italics"/>
                <a:ea typeface="Montserrat 4 Italics"/>
                <a:cs typeface="Montserrat 4 Italics"/>
                <a:sym typeface="Montserrat 4 Italics"/>
                <a:hlinkClick r:id="rId13" tooltip="https://www.thelancet.com/journals/lanplh/article/PIIS2542-5196(23)00022-0/fulltext">
                  <a:extLst>
                    <a:ext uri="{A12FA001-AC4F-418D-AE19-62706E023703}">
                      <ahyp:hlinkClr xmlns:ahyp="http://schemas.microsoft.com/office/drawing/2018/hyperlinkcolor" val="tx"/>
                    </a:ext>
                  </a:extLst>
                </a:hlinkClick>
              </a:rPr>
              <a:t>Learning to treat the climate emergency together: social tipping interventions by the health community</a:t>
            </a:r>
          </a:p>
        </p:txBody>
      </p:sp>
      <p:sp>
        <p:nvSpPr>
          <p:cNvPr id="14" name="TextBox 14"/>
          <p:cNvSpPr txBox="1"/>
          <p:nvPr/>
        </p:nvSpPr>
        <p:spPr>
          <a:xfrm>
            <a:off x="12165654" y="3949032"/>
            <a:ext cx="4445946" cy="3421001"/>
          </a:xfrm>
          <a:prstGeom prst="rect">
            <a:avLst/>
          </a:prstGeom>
        </p:spPr>
        <p:txBody>
          <a:bodyPr wrap="square" lIns="0" tIns="0" rIns="0" bIns="0" rtlCol="0" anchor="t">
            <a:spAutoFit/>
          </a:bodyPr>
          <a:lstStyle/>
          <a:p>
            <a:pPr algn="l">
              <a:lnSpc>
                <a:spcPts val="4544"/>
              </a:lnSpc>
              <a:spcBef>
                <a:spcPct val="0"/>
              </a:spcBef>
            </a:pPr>
            <a:r>
              <a:rPr lang="en-US" sz="3245" dirty="0">
                <a:solidFill>
                  <a:srgbClr val="3D404D"/>
                </a:solidFill>
                <a:latin typeface="Montserrat 2"/>
                <a:ea typeface="Montserrat 2"/>
                <a:cs typeface="Montserrat 2"/>
                <a:sym typeface="Montserrat 2"/>
              </a:rPr>
              <a:t>“Health framing of the climate emergency has proven effective in inspiring populations to take action.”</a:t>
            </a:r>
          </a:p>
        </p:txBody>
      </p:sp>
      <p:sp>
        <p:nvSpPr>
          <p:cNvPr id="15" name="TextBox 15"/>
          <p:cNvSpPr txBox="1"/>
          <p:nvPr/>
        </p:nvSpPr>
        <p:spPr>
          <a:xfrm>
            <a:off x="12482956" y="8417602"/>
            <a:ext cx="5096404" cy="1007007"/>
          </a:xfrm>
          <a:prstGeom prst="rect">
            <a:avLst/>
          </a:prstGeom>
        </p:spPr>
        <p:txBody>
          <a:bodyPr lIns="0" tIns="0" rIns="0" bIns="0" rtlCol="0" anchor="t">
            <a:spAutoFit/>
          </a:bodyPr>
          <a:lstStyle/>
          <a:p>
            <a:pPr algn="r">
              <a:lnSpc>
                <a:spcPts val="1999"/>
              </a:lnSpc>
            </a:pPr>
            <a:r>
              <a:rPr lang="en-US" sz="1428" dirty="0" err="1">
                <a:solidFill>
                  <a:srgbClr val="3D404D"/>
                </a:solidFill>
                <a:latin typeface="Montserrat 4"/>
                <a:ea typeface="Montserrat 4"/>
                <a:cs typeface="Montserrat 4"/>
                <a:sym typeface="Montserrat 4"/>
              </a:rPr>
              <a:t>Dasandi</a:t>
            </a:r>
            <a:r>
              <a:rPr lang="en-US" sz="1428" dirty="0">
                <a:solidFill>
                  <a:srgbClr val="3D404D"/>
                </a:solidFill>
                <a:latin typeface="Montserrat 4"/>
                <a:ea typeface="Montserrat 4"/>
                <a:cs typeface="Montserrat 4"/>
                <a:sym typeface="Montserrat 4"/>
              </a:rPr>
              <a:t> et al., 2022</a:t>
            </a:r>
          </a:p>
          <a:p>
            <a:pPr algn="r">
              <a:lnSpc>
                <a:spcPts val="1999"/>
              </a:lnSpc>
            </a:pPr>
            <a:r>
              <a:rPr lang="en-US" sz="1428" dirty="0">
                <a:solidFill>
                  <a:schemeClr val="tx1">
                    <a:lumMod val="65000"/>
                    <a:lumOff val="35000"/>
                  </a:schemeClr>
                </a:solidFill>
                <a:latin typeface="Montserrat 4 Italics"/>
                <a:ea typeface="Montserrat 4 Italics"/>
                <a:cs typeface="Montserrat 4 Italics"/>
                <a:sym typeface="Montserrat 4 Italics"/>
                <a:hlinkClick r:id="rId14" tooltip="https://www.nature.com/articles/s43247-022-00571-x">
                  <a:extLst>
                    <a:ext uri="{A12FA001-AC4F-418D-AE19-62706E023703}">
                      <ahyp:hlinkClr xmlns:ahyp="http://schemas.microsoft.com/office/drawing/2018/hyperlinkcolor" val="tx"/>
                    </a:ext>
                  </a:extLst>
                </a:hlinkClick>
              </a:rPr>
              <a:t>Positive, global, and health or environment framing bolsters public support for climate policies</a:t>
            </a:r>
          </a:p>
          <a:p>
            <a:pPr algn="r">
              <a:lnSpc>
                <a:spcPts val="1999"/>
              </a:lnSpc>
              <a:spcBef>
                <a:spcPct val="0"/>
              </a:spcBef>
            </a:pPr>
            <a:endParaRPr lang="en-US" sz="1428" i="1" u="sng" dirty="0">
              <a:solidFill>
                <a:srgbClr val="0000FF"/>
              </a:solidFill>
              <a:latin typeface="Montserrat 4 Italics"/>
              <a:ea typeface="Montserrat 4 Italics"/>
              <a:cs typeface="Montserrat 4 Italics"/>
              <a:sym typeface="Montserrat 4 Italics"/>
              <a:hlinkClick r:id="rId14" tooltip="https://www.nature.com/articles/s43247-022-00571-x">
                <a:extLst>
                  <a:ext uri="{A12FA001-AC4F-418D-AE19-62706E023703}">
                    <ahyp:hlinkClr xmlns:ahyp="http://schemas.microsoft.com/office/drawing/2018/hyperlinkcolor" val="tx"/>
                  </a:ext>
                </a:extLst>
              </a:hlinkClick>
            </a:endParaRPr>
          </a:p>
        </p:txBody>
      </p:sp>
      <p:grpSp>
        <p:nvGrpSpPr>
          <p:cNvPr id="16" name="Group 16"/>
          <p:cNvGrpSpPr/>
          <p:nvPr/>
        </p:nvGrpSpPr>
        <p:grpSpPr>
          <a:xfrm>
            <a:off x="1028700" y="-863180"/>
            <a:ext cx="12297230" cy="3117912"/>
            <a:chOff x="0" y="0"/>
            <a:chExt cx="16396307" cy="4157217"/>
          </a:xfrm>
        </p:grpSpPr>
        <p:sp>
          <p:nvSpPr>
            <p:cNvPr id="17" name="TextBox 17"/>
            <p:cNvSpPr txBox="1"/>
            <p:nvPr/>
          </p:nvSpPr>
          <p:spPr>
            <a:xfrm>
              <a:off x="0" y="0"/>
              <a:ext cx="16396307" cy="1627640"/>
            </a:xfrm>
            <a:prstGeom prst="rect">
              <a:avLst/>
            </a:prstGeom>
          </p:spPr>
          <p:txBody>
            <a:bodyPr lIns="0" tIns="0" rIns="0" bIns="0" rtlCol="0" anchor="t">
              <a:spAutoFit/>
            </a:bodyPr>
            <a:lstStyle/>
            <a:p>
              <a:pPr algn="l">
                <a:lnSpc>
                  <a:spcPts val="9670"/>
                </a:lnSpc>
              </a:pPr>
              <a:endParaRPr/>
            </a:p>
          </p:txBody>
        </p:sp>
        <p:sp>
          <p:nvSpPr>
            <p:cNvPr id="18" name="TextBox 18"/>
            <p:cNvSpPr txBox="1"/>
            <p:nvPr/>
          </p:nvSpPr>
          <p:spPr>
            <a:xfrm>
              <a:off x="0" y="2261485"/>
              <a:ext cx="16396307" cy="1895732"/>
            </a:xfrm>
            <a:prstGeom prst="rect">
              <a:avLst/>
            </a:prstGeom>
          </p:spPr>
          <p:txBody>
            <a:bodyPr lIns="0" tIns="0" rIns="0" bIns="0" rtlCol="0" anchor="t">
              <a:spAutoFit/>
            </a:bodyPr>
            <a:lstStyle/>
            <a:p>
              <a:pPr algn="l">
                <a:lnSpc>
                  <a:spcPts val="5708"/>
                </a:lnSpc>
                <a:spcBef>
                  <a:spcPct val="0"/>
                </a:spcBef>
              </a:pPr>
              <a:r>
                <a:rPr lang="en-US" sz="4500" b="1" spc="315" dirty="0">
                  <a:solidFill>
                    <a:schemeClr val="tx1">
                      <a:lumMod val="65000"/>
                      <a:lumOff val="35000"/>
                    </a:schemeClr>
                  </a:solidFill>
                  <a:latin typeface="Montserrat 1"/>
                  <a:sym typeface="Montserrat 1"/>
                </a:rPr>
                <a:t>INTRODUCTION: WHY HEALTHCARE PROFESSIONALS?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05273"/>
            <a:ext cx="771999" cy="77199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BC62"/>
            </a:solidFill>
          </p:spPr>
        </p:sp>
      </p:grpSp>
      <p:grpSp>
        <p:nvGrpSpPr>
          <p:cNvPr id="4" name="Group 4"/>
          <p:cNvGrpSpPr/>
          <p:nvPr/>
        </p:nvGrpSpPr>
        <p:grpSpPr>
          <a:xfrm>
            <a:off x="1028700" y="3934775"/>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BC62"/>
            </a:solidFill>
          </p:spPr>
        </p:sp>
      </p:grpSp>
      <p:grpSp>
        <p:nvGrpSpPr>
          <p:cNvPr id="6" name="Group 6"/>
          <p:cNvGrpSpPr/>
          <p:nvPr/>
        </p:nvGrpSpPr>
        <p:grpSpPr>
          <a:xfrm>
            <a:off x="1028700" y="8466255"/>
            <a:ext cx="771999" cy="77199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BC62"/>
            </a:solidFill>
          </p:spPr>
        </p:sp>
      </p:grpSp>
      <p:grpSp>
        <p:nvGrpSpPr>
          <p:cNvPr id="8" name="Group 8"/>
          <p:cNvGrpSpPr/>
          <p:nvPr/>
        </p:nvGrpSpPr>
        <p:grpSpPr>
          <a:xfrm>
            <a:off x="1028700" y="5544189"/>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BC62"/>
            </a:solidFill>
          </p:spPr>
        </p:sp>
      </p:grpSp>
      <p:grpSp>
        <p:nvGrpSpPr>
          <p:cNvPr id="10" name="Group 10"/>
          <p:cNvGrpSpPr/>
          <p:nvPr/>
        </p:nvGrpSpPr>
        <p:grpSpPr>
          <a:xfrm>
            <a:off x="1028700" y="7027506"/>
            <a:ext cx="771999" cy="77199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EBC62"/>
            </a:solidFill>
          </p:spPr>
        </p:sp>
      </p:grpSp>
      <p:sp>
        <p:nvSpPr>
          <p:cNvPr id="12" name="TextBox 12"/>
          <p:cNvSpPr txBox="1"/>
          <p:nvPr/>
        </p:nvSpPr>
        <p:spPr>
          <a:xfrm>
            <a:off x="1142094" y="2594841"/>
            <a:ext cx="545211" cy="669036"/>
          </a:xfrm>
          <a:prstGeom prst="rect">
            <a:avLst/>
          </a:prstGeom>
        </p:spPr>
        <p:txBody>
          <a:bodyPr lIns="0" tIns="0" rIns="0" bIns="0" rtlCol="0" anchor="t">
            <a:spAutoFit/>
          </a:bodyPr>
          <a:lstStyle/>
          <a:p>
            <a:pPr algn="ctr">
              <a:lnSpc>
                <a:spcPts val="5652"/>
              </a:lnSpc>
            </a:pPr>
            <a:r>
              <a:rPr lang="en-US" sz="3600" b="1">
                <a:solidFill>
                  <a:srgbClr val="000000"/>
                </a:solidFill>
                <a:latin typeface="Montserrat 1"/>
                <a:ea typeface="Montserrat 1"/>
                <a:cs typeface="Montserrat 1"/>
                <a:sym typeface="Montserrat 1"/>
              </a:rPr>
              <a:t>1</a:t>
            </a:r>
          </a:p>
        </p:txBody>
      </p:sp>
      <p:sp>
        <p:nvSpPr>
          <p:cNvPr id="13" name="TextBox 13"/>
          <p:cNvSpPr txBox="1"/>
          <p:nvPr/>
        </p:nvSpPr>
        <p:spPr>
          <a:xfrm>
            <a:off x="2137389" y="3840861"/>
            <a:ext cx="11692252" cy="1265047"/>
          </a:xfrm>
          <a:prstGeom prst="rect">
            <a:avLst/>
          </a:prstGeom>
        </p:spPr>
        <p:txBody>
          <a:bodyPr lIns="0" tIns="0" rIns="0" bIns="0" rtlCol="0" anchor="t">
            <a:spAutoFit/>
          </a:bodyPr>
          <a:lstStyle/>
          <a:p>
            <a:pPr marL="0" lvl="1" indent="0" algn="l">
              <a:lnSpc>
                <a:spcPts val="5084"/>
              </a:lnSpc>
            </a:pPr>
            <a:r>
              <a:rPr lang="en-US" sz="4100">
                <a:solidFill>
                  <a:srgbClr val="3D404D"/>
                </a:solidFill>
                <a:latin typeface="Montserrat 2"/>
                <a:ea typeface="Montserrat 2"/>
                <a:cs typeface="Montserrat 2"/>
                <a:sym typeface="Montserrat 2"/>
              </a:rPr>
              <a:t>Focus on local, immediate impacts to make climate change tangible </a:t>
            </a:r>
          </a:p>
        </p:txBody>
      </p:sp>
      <p:sp>
        <p:nvSpPr>
          <p:cNvPr id="14" name="TextBox 14"/>
          <p:cNvSpPr txBox="1"/>
          <p:nvPr/>
        </p:nvSpPr>
        <p:spPr>
          <a:xfrm>
            <a:off x="1142094" y="3924344"/>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b="1" u="none">
                <a:solidFill>
                  <a:srgbClr val="000000"/>
                </a:solidFill>
                <a:latin typeface="Montserrat 1"/>
                <a:ea typeface="Montserrat 1"/>
                <a:cs typeface="Montserrat 1"/>
                <a:sym typeface="Montserrat 1"/>
              </a:rPr>
              <a:t>2</a:t>
            </a:r>
          </a:p>
        </p:txBody>
      </p:sp>
      <p:sp>
        <p:nvSpPr>
          <p:cNvPr id="15" name="TextBox 15"/>
          <p:cNvSpPr txBox="1"/>
          <p:nvPr/>
        </p:nvSpPr>
        <p:spPr>
          <a:xfrm>
            <a:off x="2223149" y="6879590"/>
            <a:ext cx="12074507" cy="1265047"/>
          </a:xfrm>
          <a:prstGeom prst="rect">
            <a:avLst/>
          </a:prstGeom>
        </p:spPr>
        <p:txBody>
          <a:bodyPr lIns="0" tIns="0" rIns="0" bIns="0" rtlCol="0" anchor="t">
            <a:spAutoFit/>
          </a:bodyPr>
          <a:lstStyle/>
          <a:p>
            <a:pPr marL="0" lvl="1" indent="0" algn="l">
              <a:lnSpc>
                <a:spcPts val="5084"/>
              </a:lnSpc>
            </a:pPr>
            <a:r>
              <a:rPr lang="en-US" sz="4100" dirty="0">
                <a:solidFill>
                  <a:srgbClr val="3D404D"/>
                </a:solidFill>
                <a:latin typeface="Montserrat 2"/>
                <a:ea typeface="Montserrat 2"/>
                <a:cs typeface="Montserrat 2"/>
                <a:sym typeface="Montserrat 2"/>
              </a:rPr>
              <a:t>Leverage credibility and make your message accessible</a:t>
            </a:r>
          </a:p>
        </p:txBody>
      </p:sp>
      <p:sp>
        <p:nvSpPr>
          <p:cNvPr id="16" name="TextBox 16"/>
          <p:cNvSpPr txBox="1"/>
          <p:nvPr/>
        </p:nvSpPr>
        <p:spPr>
          <a:xfrm>
            <a:off x="2137389" y="5372100"/>
            <a:ext cx="12582717" cy="935990"/>
          </a:xfrm>
          <a:prstGeom prst="rect">
            <a:avLst/>
          </a:prstGeom>
        </p:spPr>
        <p:txBody>
          <a:bodyPr lIns="0" tIns="0" rIns="0" bIns="0" rtlCol="0" anchor="t">
            <a:spAutoFit/>
          </a:bodyPr>
          <a:lstStyle/>
          <a:p>
            <a:pPr marL="0" lvl="1" indent="0" algn="l">
              <a:lnSpc>
                <a:spcPts val="8200"/>
              </a:lnSpc>
              <a:spcBef>
                <a:spcPct val="0"/>
              </a:spcBef>
            </a:pPr>
            <a:r>
              <a:rPr lang="en-US" sz="4100">
                <a:solidFill>
                  <a:srgbClr val="3D404D"/>
                </a:solidFill>
                <a:latin typeface="Montserrat 2"/>
                <a:ea typeface="Montserrat 2"/>
                <a:cs typeface="Montserrat 2"/>
                <a:sym typeface="Montserrat 2"/>
              </a:rPr>
              <a:t>Emphasise the co-benefits of climate action </a:t>
            </a:r>
          </a:p>
        </p:txBody>
      </p:sp>
      <p:sp>
        <p:nvSpPr>
          <p:cNvPr id="17" name="TextBox 17"/>
          <p:cNvSpPr txBox="1"/>
          <p:nvPr/>
        </p:nvSpPr>
        <p:spPr>
          <a:xfrm>
            <a:off x="1142094" y="5529795"/>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b="1" u="none">
                <a:solidFill>
                  <a:srgbClr val="000000"/>
                </a:solidFill>
                <a:latin typeface="Montserrat 1"/>
                <a:ea typeface="Montserrat 1"/>
                <a:cs typeface="Montserrat 1"/>
                <a:sym typeface="Montserrat 1"/>
              </a:rPr>
              <a:t>3</a:t>
            </a:r>
          </a:p>
        </p:txBody>
      </p:sp>
      <p:sp>
        <p:nvSpPr>
          <p:cNvPr id="18" name="TextBox 18"/>
          <p:cNvSpPr txBox="1"/>
          <p:nvPr/>
        </p:nvSpPr>
        <p:spPr>
          <a:xfrm>
            <a:off x="2160037" y="8257086"/>
            <a:ext cx="12051859" cy="935990"/>
          </a:xfrm>
          <a:prstGeom prst="rect">
            <a:avLst/>
          </a:prstGeom>
        </p:spPr>
        <p:txBody>
          <a:bodyPr lIns="0" tIns="0" rIns="0" bIns="0" rtlCol="0" anchor="t">
            <a:spAutoFit/>
          </a:bodyPr>
          <a:lstStyle/>
          <a:p>
            <a:pPr marL="0" lvl="1" indent="0" algn="l">
              <a:lnSpc>
                <a:spcPts val="8200"/>
              </a:lnSpc>
              <a:spcBef>
                <a:spcPct val="0"/>
              </a:spcBef>
            </a:pPr>
            <a:r>
              <a:rPr lang="en-US" sz="4100">
                <a:solidFill>
                  <a:srgbClr val="3D404D"/>
                </a:solidFill>
                <a:latin typeface="Montserrat 2"/>
                <a:ea typeface="Montserrat 2"/>
                <a:cs typeface="Montserrat 2"/>
                <a:sym typeface="Montserrat 2"/>
              </a:rPr>
              <a:t>Offer hope and highlight success stories </a:t>
            </a:r>
          </a:p>
        </p:txBody>
      </p:sp>
      <p:sp>
        <p:nvSpPr>
          <p:cNvPr id="19" name="TextBox 19"/>
          <p:cNvSpPr txBox="1"/>
          <p:nvPr/>
        </p:nvSpPr>
        <p:spPr>
          <a:xfrm>
            <a:off x="1142094" y="6972373"/>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b="1" u="none">
                <a:solidFill>
                  <a:srgbClr val="000000"/>
                </a:solidFill>
                <a:latin typeface="Montserrat 1"/>
                <a:ea typeface="Montserrat 1"/>
                <a:cs typeface="Montserrat 1"/>
                <a:sym typeface="Montserrat 1"/>
              </a:rPr>
              <a:t>4</a:t>
            </a:r>
          </a:p>
        </p:txBody>
      </p:sp>
      <p:sp>
        <p:nvSpPr>
          <p:cNvPr id="20" name="TextBox 20"/>
          <p:cNvSpPr txBox="1"/>
          <p:nvPr/>
        </p:nvSpPr>
        <p:spPr>
          <a:xfrm>
            <a:off x="1142094" y="8447586"/>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b="1" u="none">
                <a:solidFill>
                  <a:srgbClr val="000000"/>
                </a:solidFill>
                <a:latin typeface="Montserrat 1"/>
                <a:ea typeface="Montserrat 1"/>
                <a:cs typeface="Montserrat 1"/>
                <a:sym typeface="Montserrat 1"/>
              </a:rPr>
              <a:t>5</a:t>
            </a:r>
          </a:p>
        </p:txBody>
      </p:sp>
      <p:sp>
        <p:nvSpPr>
          <p:cNvPr id="21" name="TextBox 21"/>
          <p:cNvSpPr txBox="1"/>
          <p:nvPr/>
        </p:nvSpPr>
        <p:spPr>
          <a:xfrm>
            <a:off x="740131" y="452623"/>
            <a:ext cx="20639999" cy="1787862"/>
          </a:xfrm>
          <a:prstGeom prst="rect">
            <a:avLst/>
          </a:prstGeom>
        </p:spPr>
        <p:txBody>
          <a:bodyPr lIns="0" tIns="0" rIns="0" bIns="0" rtlCol="0" anchor="t">
            <a:spAutoFit/>
          </a:bodyPr>
          <a:lstStyle/>
          <a:p>
            <a:pPr algn="l">
              <a:lnSpc>
                <a:spcPts val="5280"/>
              </a:lnSpc>
            </a:pPr>
            <a:r>
              <a:rPr lang="en-US" sz="4500" b="1" spc="315" dirty="0">
                <a:solidFill>
                  <a:schemeClr val="tx1">
                    <a:lumMod val="65000"/>
                    <a:lumOff val="35000"/>
                  </a:schemeClr>
                </a:solidFill>
                <a:latin typeface="Montserrat 1"/>
                <a:sym typeface="Montserrat 1"/>
              </a:rPr>
              <a:t>THE CORE PRINCIPLES OF DISCUSSING </a:t>
            </a:r>
          </a:p>
          <a:p>
            <a:pPr algn="l">
              <a:lnSpc>
                <a:spcPts val="5280"/>
              </a:lnSpc>
            </a:pPr>
            <a:r>
              <a:rPr lang="en-US" sz="4500" b="1" spc="315" dirty="0">
                <a:solidFill>
                  <a:schemeClr val="tx1">
                    <a:lumMod val="65000"/>
                    <a:lumOff val="35000"/>
                  </a:schemeClr>
                </a:solidFill>
                <a:latin typeface="Montserrat 1"/>
                <a:sym typeface="Montserrat 1"/>
              </a:rPr>
              <a:t>CLIMATE CHANGE &amp; HEALTH </a:t>
            </a:r>
          </a:p>
          <a:p>
            <a:pPr marL="0" lvl="0" indent="0" algn="l">
              <a:lnSpc>
                <a:spcPts val="3480"/>
              </a:lnSpc>
              <a:spcBef>
                <a:spcPct val="0"/>
              </a:spcBef>
            </a:pPr>
            <a:r>
              <a:rPr lang="en-US" sz="2000" spc="203" dirty="0">
                <a:solidFill>
                  <a:srgbClr val="3D404D"/>
                </a:solidFill>
                <a:latin typeface="Montserrat 1"/>
                <a:ea typeface="Montserrat 1"/>
                <a:cs typeface="Montserrat 1"/>
                <a:sym typeface="Montserrat 1"/>
              </a:rPr>
              <a:t>(TO ADVOCATE FOR CLIMATE ACTION)</a:t>
            </a:r>
          </a:p>
        </p:txBody>
      </p:sp>
      <p:sp>
        <p:nvSpPr>
          <p:cNvPr id="22" name="TextBox 22"/>
          <p:cNvSpPr txBox="1"/>
          <p:nvPr/>
        </p:nvSpPr>
        <p:spPr>
          <a:xfrm>
            <a:off x="2137389" y="2356907"/>
            <a:ext cx="13446673" cy="935990"/>
          </a:xfrm>
          <a:prstGeom prst="rect">
            <a:avLst/>
          </a:prstGeom>
        </p:spPr>
        <p:txBody>
          <a:bodyPr lIns="0" tIns="0" rIns="0" bIns="0" rtlCol="0" anchor="t">
            <a:spAutoFit/>
          </a:bodyPr>
          <a:lstStyle/>
          <a:p>
            <a:pPr marL="0" lvl="1" indent="0" algn="l">
              <a:lnSpc>
                <a:spcPts val="8200"/>
              </a:lnSpc>
              <a:spcBef>
                <a:spcPct val="0"/>
              </a:spcBef>
            </a:pPr>
            <a:r>
              <a:rPr lang="en-US" sz="4100" dirty="0">
                <a:solidFill>
                  <a:srgbClr val="3D404D"/>
                </a:solidFill>
                <a:latin typeface="Montserrat 2"/>
                <a:ea typeface="Montserrat 2"/>
                <a:cs typeface="Montserrat 2"/>
                <a:sym typeface="Montserrat 2"/>
              </a:rPr>
              <a:t>Climate action is mitigation </a:t>
            </a:r>
            <a:r>
              <a:rPr lang="en-US" sz="4100" u="sng" dirty="0">
                <a:solidFill>
                  <a:srgbClr val="3D404D"/>
                </a:solidFill>
                <a:latin typeface="Montserrat 2"/>
                <a:ea typeface="Montserrat 2"/>
                <a:cs typeface="Montserrat 2"/>
                <a:sym typeface="Montserrat 2"/>
              </a:rPr>
              <a:t>and</a:t>
            </a:r>
            <a:r>
              <a:rPr lang="en-US" sz="4100" dirty="0">
                <a:solidFill>
                  <a:srgbClr val="3D404D"/>
                </a:solidFill>
                <a:latin typeface="Montserrat 2"/>
                <a:ea typeface="Montserrat 2"/>
                <a:cs typeface="Montserrat 2"/>
                <a:sym typeface="Montserrat 2"/>
              </a:rPr>
              <a:t> adaptation</a:t>
            </a:r>
          </a:p>
        </p:txBody>
      </p:sp>
      <p:sp>
        <p:nvSpPr>
          <p:cNvPr id="23" name="Freeform 23"/>
          <p:cNvSpPr/>
          <p:nvPr/>
        </p:nvSpPr>
        <p:spPr>
          <a:xfrm rot="-10800000">
            <a:off x="16255132" y="2828864"/>
            <a:ext cx="4267334" cy="4267334"/>
          </a:xfrm>
          <a:custGeom>
            <a:avLst/>
            <a:gdLst/>
            <a:ahLst/>
            <a:cxnLst/>
            <a:rect l="l" t="t" r="r" b="b"/>
            <a:pathLst>
              <a:path w="4267334" h="4267334">
                <a:moveTo>
                  <a:pt x="0" y="0"/>
                </a:moveTo>
                <a:lnTo>
                  <a:pt x="4267334" y="0"/>
                </a:lnTo>
                <a:lnTo>
                  <a:pt x="4267334" y="4267334"/>
                </a:lnTo>
                <a:lnTo>
                  <a:pt x="0" y="4267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14720106" y="5411039"/>
            <a:ext cx="3070053" cy="3370317"/>
          </a:xfrm>
          <a:custGeom>
            <a:avLst/>
            <a:gdLst/>
            <a:ahLst/>
            <a:cxnLst/>
            <a:rect l="l" t="t" r="r" b="b"/>
            <a:pathLst>
              <a:path w="3070053" h="3370317">
                <a:moveTo>
                  <a:pt x="0" y="0"/>
                </a:moveTo>
                <a:lnTo>
                  <a:pt x="3070052" y="0"/>
                </a:lnTo>
                <a:lnTo>
                  <a:pt x="3070052" y="3370317"/>
                </a:lnTo>
                <a:lnTo>
                  <a:pt x="0" y="33703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08817" y="238569"/>
            <a:ext cx="7219950" cy="7219950"/>
          </a:xfrm>
          <a:custGeom>
            <a:avLst/>
            <a:gdLst/>
            <a:ahLst/>
            <a:cxnLst/>
            <a:rect l="l" t="t" r="r" b="b"/>
            <a:pathLst>
              <a:path w="7219950" h="7219950">
                <a:moveTo>
                  <a:pt x="0" y="0"/>
                </a:moveTo>
                <a:lnTo>
                  <a:pt x="7219950" y="0"/>
                </a:lnTo>
                <a:lnTo>
                  <a:pt x="7219950" y="7219950"/>
                </a:lnTo>
                <a:lnTo>
                  <a:pt x="0" y="7219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15098523" y="887877"/>
            <a:ext cx="1102104" cy="1281516"/>
          </a:xfrm>
          <a:custGeom>
            <a:avLst/>
            <a:gdLst/>
            <a:ahLst/>
            <a:cxnLst/>
            <a:rect l="l" t="t" r="r" b="b"/>
            <a:pathLst>
              <a:path w="1102104" h="1281516">
                <a:moveTo>
                  <a:pt x="0" y="0"/>
                </a:moveTo>
                <a:lnTo>
                  <a:pt x="1102104" y="0"/>
                </a:lnTo>
                <a:lnTo>
                  <a:pt x="1102104" y="1281516"/>
                </a:lnTo>
                <a:lnTo>
                  <a:pt x="0" y="1281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1841717" y="1837383"/>
            <a:ext cx="9903611" cy="7815927"/>
            <a:chOff x="0" y="0"/>
            <a:chExt cx="13204815" cy="10421236"/>
          </a:xfrm>
        </p:grpSpPr>
        <p:sp>
          <p:nvSpPr>
            <p:cNvPr id="5" name="TextBox 5"/>
            <p:cNvSpPr txBox="1"/>
            <p:nvPr/>
          </p:nvSpPr>
          <p:spPr>
            <a:xfrm>
              <a:off x="0" y="0"/>
              <a:ext cx="13204815" cy="4610253"/>
            </a:xfrm>
            <a:prstGeom prst="rect">
              <a:avLst/>
            </a:prstGeom>
          </p:spPr>
          <p:txBody>
            <a:bodyPr lIns="0" tIns="0" rIns="0" bIns="0" rtlCol="0" anchor="t">
              <a:spAutoFit/>
            </a:bodyPr>
            <a:lstStyle/>
            <a:p>
              <a:pPr algn="l">
                <a:lnSpc>
                  <a:spcPts val="4439"/>
                </a:lnSpc>
              </a:pPr>
              <a:r>
                <a:rPr lang="en-US" sz="3699" spc="258" dirty="0">
                  <a:solidFill>
                    <a:srgbClr val="3D404D"/>
                  </a:solidFill>
                  <a:latin typeface="Montserrat 1"/>
                  <a:ea typeface="Montserrat 1"/>
                  <a:cs typeface="Montserrat 1"/>
                  <a:sym typeface="Montserrat 1"/>
                </a:rPr>
                <a:t>HCWH EUROPE’S</a:t>
              </a:r>
            </a:p>
            <a:p>
              <a:pPr algn="l">
                <a:lnSpc>
                  <a:spcPts val="8336"/>
                </a:lnSpc>
              </a:pPr>
              <a:r>
                <a:rPr lang="en-US" sz="6600" b="1" spc="315" dirty="0">
                  <a:solidFill>
                    <a:schemeClr val="tx1">
                      <a:lumMod val="65000"/>
                      <a:lumOff val="35000"/>
                    </a:schemeClr>
                  </a:solidFill>
                  <a:latin typeface="Montserrat 1"/>
                  <a:sym typeface="Montserrat 1"/>
                </a:rPr>
                <a:t>COMMUNICATIONS </a:t>
              </a:r>
            </a:p>
            <a:p>
              <a:pPr algn="l">
                <a:lnSpc>
                  <a:spcPts val="9726"/>
                </a:lnSpc>
              </a:pPr>
              <a:r>
                <a:rPr lang="en-US" sz="6600" b="1" spc="315" dirty="0">
                  <a:solidFill>
                    <a:schemeClr val="tx1">
                      <a:lumMod val="65000"/>
                      <a:lumOff val="35000"/>
                    </a:schemeClr>
                  </a:solidFill>
                  <a:latin typeface="Montserrat 1"/>
                  <a:sym typeface="Montserrat 1"/>
                </a:rPr>
                <a:t>GUIDES</a:t>
              </a:r>
            </a:p>
            <a:p>
              <a:pPr algn="l">
                <a:lnSpc>
                  <a:spcPts val="5237"/>
                </a:lnSpc>
              </a:pPr>
              <a:r>
                <a:rPr lang="en-US" sz="3740" spc="261" dirty="0">
                  <a:solidFill>
                    <a:srgbClr val="3D404D"/>
                  </a:solidFill>
                  <a:latin typeface="Montserrat 1"/>
                  <a:ea typeface="Montserrat 1"/>
                  <a:cs typeface="Montserrat 1"/>
                  <a:sym typeface="Montserrat 1"/>
                </a:rPr>
                <a:t>FOR HEALTHCARE PROFESSIONALS</a:t>
              </a:r>
            </a:p>
          </p:txBody>
        </p:sp>
        <p:sp>
          <p:nvSpPr>
            <p:cNvPr id="6" name="TextBox 6"/>
            <p:cNvSpPr txBox="1"/>
            <p:nvPr/>
          </p:nvSpPr>
          <p:spPr>
            <a:xfrm>
              <a:off x="0" y="6301225"/>
              <a:ext cx="13204815" cy="1619212"/>
            </a:xfrm>
            <a:prstGeom prst="rect">
              <a:avLst/>
            </a:prstGeom>
          </p:spPr>
          <p:txBody>
            <a:bodyPr lIns="0" tIns="0" rIns="0" bIns="0" rtlCol="0" anchor="t">
              <a:spAutoFit/>
            </a:bodyPr>
            <a:lstStyle/>
            <a:p>
              <a:pPr algn="l">
                <a:lnSpc>
                  <a:spcPts val="10235"/>
                </a:lnSpc>
                <a:spcBef>
                  <a:spcPct val="0"/>
                </a:spcBef>
              </a:pPr>
              <a:endParaRPr/>
            </a:p>
          </p:txBody>
        </p:sp>
        <p:sp>
          <p:nvSpPr>
            <p:cNvPr id="7" name="TextBox 7"/>
            <p:cNvSpPr txBox="1"/>
            <p:nvPr/>
          </p:nvSpPr>
          <p:spPr>
            <a:xfrm>
              <a:off x="0" y="8802024"/>
              <a:ext cx="13204815" cy="1619212"/>
            </a:xfrm>
            <a:prstGeom prst="rect">
              <a:avLst/>
            </a:prstGeom>
          </p:spPr>
          <p:txBody>
            <a:bodyPr lIns="0" tIns="0" rIns="0" bIns="0" rtlCol="0" anchor="t">
              <a:spAutoFit/>
            </a:bodyPr>
            <a:lstStyle/>
            <a:p>
              <a:pPr algn="l">
                <a:lnSpc>
                  <a:spcPts val="10235"/>
                </a:lnSpc>
                <a:spcBef>
                  <a:spcPct val="0"/>
                </a:spcBef>
              </a:pPr>
              <a:endParaRPr/>
            </a:p>
          </p:txBody>
        </p:sp>
      </p:grpSp>
      <p:sp>
        <p:nvSpPr>
          <p:cNvPr id="8" name="Freeform 8"/>
          <p:cNvSpPr/>
          <p:nvPr/>
        </p:nvSpPr>
        <p:spPr>
          <a:xfrm rot="-10800000">
            <a:off x="6839765" y="6907467"/>
            <a:ext cx="7146333" cy="7146333"/>
          </a:xfrm>
          <a:custGeom>
            <a:avLst/>
            <a:gdLst/>
            <a:ahLst/>
            <a:cxnLst/>
            <a:rect l="l" t="t" r="r" b="b"/>
            <a:pathLst>
              <a:path w="7146333" h="7146333">
                <a:moveTo>
                  <a:pt x="0" y="0"/>
                </a:moveTo>
                <a:lnTo>
                  <a:pt x="7146333" y="0"/>
                </a:lnTo>
                <a:lnTo>
                  <a:pt x="7146333" y="7146333"/>
                </a:lnTo>
                <a:lnTo>
                  <a:pt x="0" y="71463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1764962" y="3710232"/>
            <a:ext cx="5548090" cy="5548068"/>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8352" r="-41459"/>
              </a:stretch>
            </a:blipFill>
          </p:spPr>
        </p:sp>
      </p:grpSp>
      <p:sp>
        <p:nvSpPr>
          <p:cNvPr id="11" name="Freeform 11"/>
          <p:cNvSpPr/>
          <p:nvPr/>
        </p:nvSpPr>
        <p:spPr>
          <a:xfrm rot="-5400000">
            <a:off x="649907" y="8461500"/>
            <a:ext cx="1102104" cy="1281516"/>
          </a:xfrm>
          <a:custGeom>
            <a:avLst/>
            <a:gdLst/>
            <a:ahLst/>
            <a:cxnLst/>
            <a:rect l="l" t="t" r="r" b="b"/>
            <a:pathLst>
              <a:path w="1102104" h="1281516">
                <a:moveTo>
                  <a:pt x="0" y="0"/>
                </a:moveTo>
                <a:lnTo>
                  <a:pt x="1102104" y="0"/>
                </a:lnTo>
                <a:lnTo>
                  <a:pt x="1102104" y="1281516"/>
                </a:lnTo>
                <a:lnTo>
                  <a:pt x="0" y="1281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60680" y="367895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28000"/>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478694" y="8309069"/>
            <a:ext cx="1102104" cy="1281516"/>
          </a:xfrm>
          <a:custGeom>
            <a:avLst/>
            <a:gdLst/>
            <a:ahLst/>
            <a:cxnLst/>
            <a:rect l="l" t="t" r="r" b="b"/>
            <a:pathLst>
              <a:path w="1102104" h="1281516">
                <a:moveTo>
                  <a:pt x="0" y="0"/>
                </a:moveTo>
                <a:lnTo>
                  <a:pt x="1102104" y="0"/>
                </a:lnTo>
                <a:lnTo>
                  <a:pt x="1102104" y="1281516"/>
                </a:lnTo>
                <a:lnTo>
                  <a:pt x="0" y="1281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9746" y="2788086"/>
            <a:ext cx="4499894" cy="6109612"/>
          </a:xfrm>
          <a:custGeom>
            <a:avLst/>
            <a:gdLst/>
            <a:ahLst/>
            <a:cxnLst/>
            <a:rect l="l" t="t" r="r" b="b"/>
            <a:pathLst>
              <a:path w="4499894" h="6109612">
                <a:moveTo>
                  <a:pt x="0" y="0"/>
                </a:moveTo>
                <a:lnTo>
                  <a:pt x="4499894" y="0"/>
                </a:lnTo>
                <a:lnTo>
                  <a:pt x="4499894" y="6109612"/>
                </a:lnTo>
                <a:lnTo>
                  <a:pt x="0" y="6109612"/>
                </a:lnTo>
                <a:lnTo>
                  <a:pt x="0" y="0"/>
                </a:lnTo>
                <a:close/>
              </a:path>
            </a:pathLst>
          </a:custGeom>
          <a:blipFill>
            <a:blip r:embed="rId7"/>
            <a:stretch>
              <a:fillRect/>
            </a:stretch>
          </a:blipFill>
          <a:ln w="9525" cap="sq">
            <a:solidFill>
              <a:srgbClr val="000000"/>
            </a:solidFill>
            <a:prstDash val="solid"/>
            <a:miter/>
          </a:ln>
        </p:spPr>
      </p:sp>
      <p:sp>
        <p:nvSpPr>
          <p:cNvPr id="5" name="Freeform 5"/>
          <p:cNvSpPr/>
          <p:nvPr/>
        </p:nvSpPr>
        <p:spPr>
          <a:xfrm rot="435107">
            <a:off x="10166561" y="4894479"/>
            <a:ext cx="1695672" cy="2170460"/>
          </a:xfrm>
          <a:custGeom>
            <a:avLst/>
            <a:gdLst/>
            <a:ahLst/>
            <a:cxnLst/>
            <a:rect l="l" t="t" r="r" b="b"/>
            <a:pathLst>
              <a:path w="1695672" h="2170460">
                <a:moveTo>
                  <a:pt x="0" y="0"/>
                </a:moveTo>
                <a:lnTo>
                  <a:pt x="1695673" y="0"/>
                </a:lnTo>
                <a:lnTo>
                  <a:pt x="1695673" y="2170461"/>
                </a:lnTo>
                <a:lnTo>
                  <a:pt x="0" y="21704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289465" flipH="1" flipV="1">
            <a:off x="6163550" y="4757662"/>
            <a:ext cx="1695672" cy="2170460"/>
          </a:xfrm>
          <a:custGeom>
            <a:avLst/>
            <a:gdLst/>
            <a:ahLst/>
            <a:cxnLst/>
            <a:rect l="l" t="t" r="r" b="b"/>
            <a:pathLst>
              <a:path w="1695672" h="2170460">
                <a:moveTo>
                  <a:pt x="1695672" y="2170460"/>
                </a:moveTo>
                <a:lnTo>
                  <a:pt x="0" y="2170460"/>
                </a:lnTo>
                <a:lnTo>
                  <a:pt x="0" y="0"/>
                </a:lnTo>
                <a:lnTo>
                  <a:pt x="1695672" y="0"/>
                </a:lnTo>
                <a:lnTo>
                  <a:pt x="1695672" y="217046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5824915" y="2898265"/>
            <a:ext cx="4977351" cy="2455660"/>
            <a:chOff x="0" y="0"/>
            <a:chExt cx="705183" cy="347914"/>
          </a:xfrm>
        </p:grpSpPr>
        <p:sp>
          <p:nvSpPr>
            <p:cNvPr id="8" name="Freeform 8"/>
            <p:cNvSpPr/>
            <p:nvPr/>
          </p:nvSpPr>
          <p:spPr>
            <a:xfrm>
              <a:off x="0" y="0"/>
              <a:ext cx="705183" cy="347914"/>
            </a:xfrm>
            <a:custGeom>
              <a:avLst/>
              <a:gdLst/>
              <a:ahLst/>
              <a:cxnLst/>
              <a:rect l="l" t="t" r="r" b="b"/>
              <a:pathLst>
                <a:path w="705183" h="347914">
                  <a:moveTo>
                    <a:pt x="501983" y="0"/>
                  </a:moveTo>
                  <a:cubicBezTo>
                    <a:pt x="614207" y="0"/>
                    <a:pt x="705183" y="77883"/>
                    <a:pt x="705183" y="173957"/>
                  </a:cubicBezTo>
                  <a:cubicBezTo>
                    <a:pt x="705183" y="270031"/>
                    <a:pt x="614207" y="347914"/>
                    <a:pt x="501983" y="347914"/>
                  </a:cubicBezTo>
                  <a:lnTo>
                    <a:pt x="203200" y="347914"/>
                  </a:lnTo>
                  <a:cubicBezTo>
                    <a:pt x="90976" y="347914"/>
                    <a:pt x="0" y="270031"/>
                    <a:pt x="0" y="173957"/>
                  </a:cubicBezTo>
                  <a:cubicBezTo>
                    <a:pt x="0" y="77883"/>
                    <a:pt x="90976" y="0"/>
                    <a:pt x="203200" y="0"/>
                  </a:cubicBezTo>
                  <a:close/>
                </a:path>
              </a:pathLst>
            </a:custGeom>
            <a:solidFill>
              <a:srgbClr val="275260"/>
            </a:solidFill>
          </p:spPr>
        </p:sp>
        <p:sp>
          <p:nvSpPr>
            <p:cNvPr id="9" name="TextBox 9"/>
            <p:cNvSpPr txBox="1"/>
            <p:nvPr/>
          </p:nvSpPr>
          <p:spPr>
            <a:xfrm>
              <a:off x="0" y="-38100"/>
              <a:ext cx="705183" cy="386014"/>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544110" y="6803159"/>
            <a:ext cx="3921200" cy="2455141"/>
            <a:chOff x="0" y="0"/>
            <a:chExt cx="569064" cy="356302"/>
          </a:xfrm>
        </p:grpSpPr>
        <p:sp>
          <p:nvSpPr>
            <p:cNvPr id="11" name="Freeform 11"/>
            <p:cNvSpPr/>
            <p:nvPr/>
          </p:nvSpPr>
          <p:spPr>
            <a:xfrm>
              <a:off x="0" y="0"/>
              <a:ext cx="569064" cy="356302"/>
            </a:xfrm>
            <a:custGeom>
              <a:avLst/>
              <a:gdLst/>
              <a:ahLst/>
              <a:cxnLst/>
              <a:rect l="l" t="t" r="r" b="b"/>
              <a:pathLst>
                <a:path w="569064" h="356302">
                  <a:moveTo>
                    <a:pt x="365864" y="0"/>
                  </a:moveTo>
                  <a:cubicBezTo>
                    <a:pt x="478088" y="0"/>
                    <a:pt x="569064" y="79761"/>
                    <a:pt x="569064" y="178151"/>
                  </a:cubicBezTo>
                  <a:cubicBezTo>
                    <a:pt x="569064" y="276541"/>
                    <a:pt x="478088" y="356302"/>
                    <a:pt x="365864" y="356302"/>
                  </a:cubicBezTo>
                  <a:lnTo>
                    <a:pt x="203200" y="356302"/>
                  </a:lnTo>
                  <a:cubicBezTo>
                    <a:pt x="90976" y="356302"/>
                    <a:pt x="0" y="276541"/>
                    <a:pt x="0" y="178151"/>
                  </a:cubicBezTo>
                  <a:cubicBezTo>
                    <a:pt x="0" y="79761"/>
                    <a:pt x="90976" y="0"/>
                    <a:pt x="203200" y="0"/>
                  </a:cubicBezTo>
                  <a:close/>
                </a:path>
              </a:pathLst>
            </a:custGeom>
            <a:solidFill>
              <a:srgbClr val="8EBC62"/>
            </a:solidFill>
          </p:spPr>
        </p:sp>
        <p:sp>
          <p:nvSpPr>
            <p:cNvPr id="12" name="TextBox 12"/>
            <p:cNvSpPr txBox="1"/>
            <p:nvPr/>
          </p:nvSpPr>
          <p:spPr>
            <a:xfrm>
              <a:off x="0" y="-38100"/>
              <a:ext cx="569064" cy="39440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5400000">
            <a:off x="16615650" y="2127306"/>
            <a:ext cx="1102104" cy="1281516"/>
          </a:xfrm>
          <a:custGeom>
            <a:avLst/>
            <a:gdLst/>
            <a:ahLst/>
            <a:cxnLst/>
            <a:rect l="l" t="t" r="r" b="b"/>
            <a:pathLst>
              <a:path w="1102104" h="1281516">
                <a:moveTo>
                  <a:pt x="0" y="0"/>
                </a:moveTo>
                <a:lnTo>
                  <a:pt x="1102104" y="0"/>
                </a:lnTo>
                <a:lnTo>
                  <a:pt x="1102104" y="1281516"/>
                </a:lnTo>
                <a:lnTo>
                  <a:pt x="0" y="1281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2756965" y="2735957"/>
            <a:ext cx="4485553" cy="6213870"/>
          </a:xfrm>
          <a:custGeom>
            <a:avLst/>
            <a:gdLst/>
            <a:ahLst/>
            <a:cxnLst/>
            <a:rect l="l" t="t" r="r" b="b"/>
            <a:pathLst>
              <a:path w="4485553" h="6213870">
                <a:moveTo>
                  <a:pt x="0" y="0"/>
                </a:moveTo>
                <a:lnTo>
                  <a:pt x="4485553" y="0"/>
                </a:lnTo>
                <a:lnTo>
                  <a:pt x="4485553" y="6213870"/>
                </a:lnTo>
                <a:lnTo>
                  <a:pt x="0" y="6213870"/>
                </a:lnTo>
                <a:lnTo>
                  <a:pt x="0" y="0"/>
                </a:lnTo>
                <a:close/>
              </a:path>
            </a:pathLst>
          </a:custGeom>
          <a:blipFill>
            <a:blip r:embed="rId10"/>
            <a:stretch>
              <a:fillRect b="-2391"/>
            </a:stretch>
          </a:blipFill>
          <a:ln w="9525" cap="sq">
            <a:solidFill>
              <a:srgbClr val="000000"/>
            </a:solidFill>
            <a:prstDash val="solid"/>
            <a:miter/>
          </a:ln>
        </p:spPr>
      </p:sp>
      <p:sp>
        <p:nvSpPr>
          <p:cNvPr id="15" name="TextBox 15"/>
          <p:cNvSpPr txBox="1"/>
          <p:nvPr/>
        </p:nvSpPr>
        <p:spPr>
          <a:xfrm>
            <a:off x="6121236" y="3271491"/>
            <a:ext cx="4384709" cy="2082435"/>
          </a:xfrm>
          <a:prstGeom prst="rect">
            <a:avLst/>
          </a:prstGeom>
        </p:spPr>
        <p:txBody>
          <a:bodyPr lIns="0" tIns="0" rIns="0" bIns="0" rtlCol="0" anchor="t">
            <a:spAutoFit/>
          </a:bodyPr>
          <a:lstStyle/>
          <a:p>
            <a:pPr algn="ctr">
              <a:lnSpc>
                <a:spcPts val="3345"/>
              </a:lnSpc>
            </a:pPr>
            <a:r>
              <a:rPr lang="en-US" sz="2389">
                <a:solidFill>
                  <a:srgbClr val="FFFFFF"/>
                </a:solidFill>
                <a:latin typeface="Montserrat 2"/>
                <a:ea typeface="Montserrat 2"/>
                <a:cs typeface="Montserrat 2"/>
                <a:sym typeface="Montserrat 2"/>
              </a:rPr>
              <a:t>A ‘get-started’ guide to finding and using your voice to make strong points and communicate confidently</a:t>
            </a:r>
          </a:p>
          <a:p>
            <a:pPr algn="ctr">
              <a:lnSpc>
                <a:spcPts val="3345"/>
              </a:lnSpc>
            </a:pPr>
            <a:endParaRPr lang="en-US" sz="2389">
              <a:solidFill>
                <a:srgbClr val="FFFFFF"/>
              </a:solidFill>
              <a:latin typeface="Montserrat 2"/>
              <a:ea typeface="Montserrat 2"/>
              <a:cs typeface="Montserrat 2"/>
              <a:sym typeface="Montserrat 2"/>
            </a:endParaRPr>
          </a:p>
        </p:txBody>
      </p:sp>
      <p:sp>
        <p:nvSpPr>
          <p:cNvPr id="16" name="TextBox 16"/>
          <p:cNvSpPr txBox="1"/>
          <p:nvPr/>
        </p:nvSpPr>
        <p:spPr>
          <a:xfrm>
            <a:off x="8546580" y="7125181"/>
            <a:ext cx="3918730" cy="1727200"/>
          </a:xfrm>
          <a:prstGeom prst="rect">
            <a:avLst/>
          </a:prstGeom>
        </p:spPr>
        <p:txBody>
          <a:bodyPr lIns="0" tIns="0" rIns="0" bIns="0" rtlCol="0" anchor="t">
            <a:spAutoFit/>
          </a:bodyPr>
          <a:lstStyle/>
          <a:p>
            <a:pPr algn="ctr">
              <a:lnSpc>
                <a:spcPts val="3499"/>
              </a:lnSpc>
            </a:pPr>
            <a:r>
              <a:rPr lang="en-US" sz="2499">
                <a:solidFill>
                  <a:srgbClr val="FFFFFF"/>
                </a:solidFill>
                <a:latin typeface="Montserrat 2"/>
                <a:ea typeface="Montserrat 2"/>
                <a:cs typeface="Montserrat 2"/>
                <a:sym typeface="Montserrat 2"/>
              </a:rPr>
              <a:t>A guide to </a:t>
            </a:r>
          </a:p>
          <a:p>
            <a:pPr algn="ctr">
              <a:lnSpc>
                <a:spcPts val="3499"/>
              </a:lnSpc>
            </a:pPr>
            <a:r>
              <a:rPr lang="en-US" sz="2499">
                <a:solidFill>
                  <a:srgbClr val="FFFFFF"/>
                </a:solidFill>
                <a:latin typeface="Montserrat 2"/>
                <a:ea typeface="Montserrat 2"/>
                <a:cs typeface="Montserrat 2"/>
                <a:sym typeface="Montserrat 2"/>
              </a:rPr>
              <a:t>countering common misconceptions </a:t>
            </a:r>
          </a:p>
          <a:p>
            <a:pPr algn="ctr">
              <a:lnSpc>
                <a:spcPts val="3499"/>
              </a:lnSpc>
            </a:pPr>
            <a:r>
              <a:rPr lang="en-US" sz="2499">
                <a:solidFill>
                  <a:srgbClr val="FFFFFF"/>
                </a:solidFill>
                <a:latin typeface="Montserrat 2"/>
                <a:ea typeface="Montserrat 2"/>
                <a:cs typeface="Montserrat 2"/>
                <a:sym typeface="Montserrat 2"/>
              </a:rPr>
              <a:t>head-on</a:t>
            </a:r>
          </a:p>
        </p:txBody>
      </p:sp>
      <p:sp>
        <p:nvSpPr>
          <p:cNvPr id="17" name="TextBox 17"/>
          <p:cNvSpPr txBox="1"/>
          <p:nvPr/>
        </p:nvSpPr>
        <p:spPr>
          <a:xfrm>
            <a:off x="1028700" y="1196465"/>
            <a:ext cx="16778760" cy="911724"/>
          </a:xfrm>
          <a:prstGeom prst="rect">
            <a:avLst/>
          </a:prstGeom>
        </p:spPr>
        <p:txBody>
          <a:bodyPr lIns="0" tIns="0" rIns="0" bIns="0" rtlCol="0" anchor="t">
            <a:spAutoFit/>
          </a:bodyPr>
          <a:lstStyle/>
          <a:p>
            <a:pPr algn="l">
              <a:lnSpc>
                <a:spcPts val="7699"/>
              </a:lnSpc>
              <a:spcBef>
                <a:spcPct val="0"/>
              </a:spcBef>
            </a:pPr>
            <a:r>
              <a:rPr lang="en-US" sz="5400" b="1" spc="315" dirty="0">
                <a:solidFill>
                  <a:schemeClr val="tx1">
                    <a:lumMod val="65000"/>
                    <a:lumOff val="35000"/>
                  </a:schemeClr>
                </a:solidFill>
                <a:latin typeface="Montserrat 1"/>
                <a:sym typeface="Montserrat 1"/>
              </a:rPr>
              <a:t>GETTING STARTED</a:t>
            </a:r>
          </a:p>
        </p:txBody>
      </p:sp>
      <p:sp>
        <p:nvSpPr>
          <p:cNvPr id="18" name="Freeform 18"/>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35107">
            <a:off x="10564828" y="4894479"/>
            <a:ext cx="1695672" cy="2170460"/>
          </a:xfrm>
          <a:custGeom>
            <a:avLst/>
            <a:gdLst/>
            <a:ahLst/>
            <a:cxnLst/>
            <a:rect l="l" t="t" r="r" b="b"/>
            <a:pathLst>
              <a:path w="1695672" h="2170460">
                <a:moveTo>
                  <a:pt x="0" y="0"/>
                </a:moveTo>
                <a:lnTo>
                  <a:pt x="1695672" y="0"/>
                </a:lnTo>
                <a:lnTo>
                  <a:pt x="1695672" y="2170461"/>
                </a:lnTo>
                <a:lnTo>
                  <a:pt x="0" y="21704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9465" flipH="1" flipV="1">
            <a:off x="6188423" y="5031297"/>
            <a:ext cx="1695672" cy="2170460"/>
          </a:xfrm>
          <a:custGeom>
            <a:avLst/>
            <a:gdLst/>
            <a:ahLst/>
            <a:cxnLst/>
            <a:rect l="l" t="t" r="r" b="b"/>
            <a:pathLst>
              <a:path w="1695672" h="2170460">
                <a:moveTo>
                  <a:pt x="1695672" y="2170460"/>
                </a:moveTo>
                <a:lnTo>
                  <a:pt x="0" y="2170460"/>
                </a:lnTo>
                <a:lnTo>
                  <a:pt x="0" y="0"/>
                </a:lnTo>
                <a:lnTo>
                  <a:pt x="1695672" y="0"/>
                </a:lnTo>
                <a:lnTo>
                  <a:pt x="1695672" y="217046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360680" y="367895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alphaModFix amt="28000"/>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5773296" y="2766588"/>
            <a:ext cx="4354523" cy="2657469"/>
            <a:chOff x="0" y="0"/>
            <a:chExt cx="631950" cy="385665"/>
          </a:xfrm>
        </p:grpSpPr>
        <p:sp>
          <p:nvSpPr>
            <p:cNvPr id="6" name="Freeform 6"/>
            <p:cNvSpPr/>
            <p:nvPr/>
          </p:nvSpPr>
          <p:spPr>
            <a:xfrm>
              <a:off x="0" y="0"/>
              <a:ext cx="631950" cy="385665"/>
            </a:xfrm>
            <a:custGeom>
              <a:avLst/>
              <a:gdLst/>
              <a:ahLst/>
              <a:cxnLst/>
              <a:rect l="l" t="t" r="r" b="b"/>
              <a:pathLst>
                <a:path w="631950" h="385665">
                  <a:moveTo>
                    <a:pt x="428750" y="0"/>
                  </a:moveTo>
                  <a:cubicBezTo>
                    <a:pt x="540974" y="0"/>
                    <a:pt x="631950" y="86334"/>
                    <a:pt x="631950" y="192833"/>
                  </a:cubicBezTo>
                  <a:cubicBezTo>
                    <a:pt x="631950" y="299331"/>
                    <a:pt x="540974" y="385665"/>
                    <a:pt x="428750" y="385665"/>
                  </a:cubicBezTo>
                  <a:lnTo>
                    <a:pt x="203200" y="385665"/>
                  </a:lnTo>
                  <a:cubicBezTo>
                    <a:pt x="90976" y="385665"/>
                    <a:pt x="0" y="299331"/>
                    <a:pt x="0" y="192833"/>
                  </a:cubicBezTo>
                  <a:cubicBezTo>
                    <a:pt x="0" y="86334"/>
                    <a:pt x="90976" y="0"/>
                    <a:pt x="203200" y="0"/>
                  </a:cubicBezTo>
                  <a:close/>
                </a:path>
              </a:pathLst>
            </a:custGeom>
            <a:solidFill>
              <a:srgbClr val="4FAEA0"/>
            </a:solidFill>
          </p:spPr>
        </p:sp>
        <p:sp>
          <p:nvSpPr>
            <p:cNvPr id="7" name="TextBox 7"/>
            <p:cNvSpPr txBox="1"/>
            <p:nvPr/>
          </p:nvSpPr>
          <p:spPr>
            <a:xfrm>
              <a:off x="0" y="-38100"/>
              <a:ext cx="631950" cy="42376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222730" y="6357508"/>
            <a:ext cx="4243722" cy="3030675"/>
            <a:chOff x="0" y="0"/>
            <a:chExt cx="569064" cy="406400"/>
          </a:xfrm>
        </p:grpSpPr>
        <p:sp>
          <p:nvSpPr>
            <p:cNvPr id="9" name="Freeform 9"/>
            <p:cNvSpPr/>
            <p:nvPr/>
          </p:nvSpPr>
          <p:spPr>
            <a:xfrm>
              <a:off x="0" y="0"/>
              <a:ext cx="569064" cy="406400"/>
            </a:xfrm>
            <a:custGeom>
              <a:avLst/>
              <a:gdLst/>
              <a:ahLst/>
              <a:cxnLst/>
              <a:rect l="l" t="t" r="r" b="b"/>
              <a:pathLst>
                <a:path w="569064" h="406400">
                  <a:moveTo>
                    <a:pt x="365864" y="0"/>
                  </a:moveTo>
                  <a:cubicBezTo>
                    <a:pt x="478088" y="0"/>
                    <a:pt x="569064" y="90976"/>
                    <a:pt x="569064" y="203200"/>
                  </a:cubicBezTo>
                  <a:cubicBezTo>
                    <a:pt x="569064" y="315424"/>
                    <a:pt x="478088" y="406400"/>
                    <a:pt x="365864" y="406400"/>
                  </a:cubicBezTo>
                  <a:lnTo>
                    <a:pt x="203200" y="406400"/>
                  </a:lnTo>
                  <a:cubicBezTo>
                    <a:pt x="90976" y="406400"/>
                    <a:pt x="0" y="315424"/>
                    <a:pt x="0" y="203200"/>
                  </a:cubicBezTo>
                  <a:cubicBezTo>
                    <a:pt x="0" y="90976"/>
                    <a:pt x="90976" y="0"/>
                    <a:pt x="203200" y="0"/>
                  </a:cubicBezTo>
                  <a:close/>
                </a:path>
              </a:pathLst>
            </a:custGeom>
            <a:solidFill>
              <a:srgbClr val="00865D"/>
            </a:solidFill>
          </p:spPr>
        </p:sp>
        <p:sp>
          <p:nvSpPr>
            <p:cNvPr id="10" name="TextBox 10"/>
            <p:cNvSpPr txBox="1"/>
            <p:nvPr/>
          </p:nvSpPr>
          <p:spPr>
            <a:xfrm>
              <a:off x="0" y="-38100"/>
              <a:ext cx="569064" cy="444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468035" y="6817476"/>
            <a:ext cx="3753112" cy="20726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4 Semi-Bold"/>
                <a:ea typeface="Montserrat 4 Semi-Bold"/>
                <a:cs typeface="Montserrat 4 Semi-Bold"/>
                <a:sym typeface="Montserrat 4 Semi-Bold"/>
              </a:rPr>
              <a:t>A look into how the media works &amp; advice on giving interviews and tackling difficult questions </a:t>
            </a:r>
          </a:p>
        </p:txBody>
      </p:sp>
      <p:sp>
        <p:nvSpPr>
          <p:cNvPr id="12" name="TextBox 12"/>
          <p:cNvSpPr txBox="1"/>
          <p:nvPr/>
        </p:nvSpPr>
        <p:spPr>
          <a:xfrm>
            <a:off x="1028700" y="1229888"/>
            <a:ext cx="16778760" cy="936625"/>
          </a:xfrm>
          <a:prstGeom prst="rect">
            <a:avLst/>
          </a:prstGeom>
        </p:spPr>
        <p:txBody>
          <a:bodyPr lIns="0" tIns="0" rIns="0" bIns="0" rtlCol="0" anchor="t">
            <a:spAutoFit/>
          </a:bodyPr>
          <a:lstStyle/>
          <a:p>
            <a:pPr algn="l">
              <a:lnSpc>
                <a:spcPts val="7699"/>
              </a:lnSpc>
              <a:spcBef>
                <a:spcPct val="0"/>
              </a:spcBef>
            </a:pPr>
            <a:r>
              <a:rPr lang="en-US" sz="5400" b="1" spc="315" dirty="0">
                <a:solidFill>
                  <a:schemeClr val="tx1">
                    <a:lumMod val="65000"/>
                    <a:lumOff val="35000"/>
                  </a:schemeClr>
                </a:solidFill>
                <a:latin typeface="Montserrat 1"/>
                <a:sym typeface="Montserrat 1"/>
              </a:rPr>
              <a:t>TAKING THE NEXT STEPS</a:t>
            </a:r>
          </a:p>
        </p:txBody>
      </p:sp>
      <p:sp>
        <p:nvSpPr>
          <p:cNvPr id="13" name="TextBox 13"/>
          <p:cNvSpPr txBox="1"/>
          <p:nvPr/>
        </p:nvSpPr>
        <p:spPr>
          <a:xfrm>
            <a:off x="6289995" y="2978150"/>
            <a:ext cx="3321124" cy="2165350"/>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Montserrat 2"/>
                <a:ea typeface="Montserrat 2"/>
                <a:cs typeface="Montserrat 2"/>
                <a:sym typeface="Montserrat 2"/>
              </a:rPr>
              <a:t>A guide to collaborating among colleagues to advocate for climate action  </a:t>
            </a:r>
          </a:p>
        </p:txBody>
      </p:sp>
      <p:sp>
        <p:nvSpPr>
          <p:cNvPr id="14" name="Freeform 14"/>
          <p:cNvSpPr/>
          <p:nvPr/>
        </p:nvSpPr>
        <p:spPr>
          <a:xfrm rot="-5400000">
            <a:off x="477648" y="8444354"/>
            <a:ext cx="1102104" cy="1281516"/>
          </a:xfrm>
          <a:custGeom>
            <a:avLst/>
            <a:gdLst/>
            <a:ahLst/>
            <a:cxnLst/>
            <a:rect l="l" t="t" r="r" b="b"/>
            <a:pathLst>
              <a:path w="1102104" h="1281516">
                <a:moveTo>
                  <a:pt x="0" y="0"/>
                </a:moveTo>
                <a:lnTo>
                  <a:pt x="1102104" y="0"/>
                </a:lnTo>
                <a:lnTo>
                  <a:pt x="1102104" y="1281516"/>
                </a:lnTo>
                <a:lnTo>
                  <a:pt x="0" y="1281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1028700" y="2911105"/>
            <a:ext cx="4517417" cy="6137209"/>
          </a:xfrm>
          <a:custGeom>
            <a:avLst/>
            <a:gdLst/>
            <a:ahLst/>
            <a:cxnLst/>
            <a:rect l="l" t="t" r="r" b="b"/>
            <a:pathLst>
              <a:path w="4517417" h="6137209">
                <a:moveTo>
                  <a:pt x="0" y="0"/>
                </a:moveTo>
                <a:lnTo>
                  <a:pt x="4517417" y="0"/>
                </a:lnTo>
                <a:lnTo>
                  <a:pt x="4517417" y="6137209"/>
                </a:lnTo>
                <a:lnTo>
                  <a:pt x="0" y="6137209"/>
                </a:lnTo>
                <a:lnTo>
                  <a:pt x="0" y="0"/>
                </a:lnTo>
                <a:close/>
              </a:path>
            </a:pathLst>
          </a:custGeom>
          <a:blipFill>
            <a:blip r:embed="rId9"/>
            <a:stretch>
              <a:fillRect/>
            </a:stretch>
          </a:blipFill>
        </p:spPr>
      </p:sp>
      <p:sp>
        <p:nvSpPr>
          <p:cNvPr id="16" name="Freeform 16"/>
          <p:cNvSpPr/>
          <p:nvPr/>
        </p:nvSpPr>
        <p:spPr>
          <a:xfrm rot="-5400000">
            <a:off x="16615650" y="2257507"/>
            <a:ext cx="1102104" cy="1281516"/>
          </a:xfrm>
          <a:custGeom>
            <a:avLst/>
            <a:gdLst/>
            <a:ahLst/>
            <a:cxnLst/>
            <a:rect l="l" t="t" r="r" b="b"/>
            <a:pathLst>
              <a:path w="1102104" h="1281516">
                <a:moveTo>
                  <a:pt x="0" y="0"/>
                </a:moveTo>
                <a:lnTo>
                  <a:pt x="1102104" y="0"/>
                </a:lnTo>
                <a:lnTo>
                  <a:pt x="1102104" y="1281516"/>
                </a:lnTo>
                <a:lnTo>
                  <a:pt x="0" y="12815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2788974" y="2975500"/>
            <a:ext cx="4499894" cy="6109612"/>
          </a:xfrm>
          <a:custGeom>
            <a:avLst/>
            <a:gdLst/>
            <a:ahLst/>
            <a:cxnLst/>
            <a:rect l="l" t="t" r="r" b="b"/>
            <a:pathLst>
              <a:path w="4499894" h="6109612">
                <a:moveTo>
                  <a:pt x="0" y="0"/>
                </a:moveTo>
                <a:lnTo>
                  <a:pt x="4499894" y="0"/>
                </a:lnTo>
                <a:lnTo>
                  <a:pt x="4499894" y="6109612"/>
                </a:lnTo>
                <a:lnTo>
                  <a:pt x="0" y="6109612"/>
                </a:lnTo>
                <a:lnTo>
                  <a:pt x="0" y="0"/>
                </a:lnTo>
                <a:close/>
              </a:path>
            </a:pathLst>
          </a:custGeom>
          <a:blipFill>
            <a:blip r:embed="rId10"/>
            <a:stretch>
              <a:fillRect/>
            </a:stretch>
          </a:blipFill>
          <a:ln w="9525" cap="sq">
            <a:solidFill>
              <a:srgbClr val="000000"/>
            </a:solidFill>
            <a:prstDash val="solid"/>
            <a:miter/>
          </a:ln>
        </p:spPr>
      </p:sp>
      <p:sp>
        <p:nvSpPr>
          <p:cNvPr id="18" name="Freeform 18"/>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7283" y="2917942"/>
            <a:ext cx="7617248" cy="7617248"/>
          </a:xfrm>
          <a:custGeom>
            <a:avLst/>
            <a:gdLst/>
            <a:ahLst/>
            <a:cxnLst/>
            <a:rect l="l" t="t" r="r" b="b"/>
            <a:pathLst>
              <a:path w="7617248" h="7617248">
                <a:moveTo>
                  <a:pt x="0" y="0"/>
                </a:moveTo>
                <a:lnTo>
                  <a:pt x="7617248" y="0"/>
                </a:lnTo>
                <a:lnTo>
                  <a:pt x="7617248" y="7617248"/>
                </a:lnTo>
                <a:lnTo>
                  <a:pt x="0" y="7617248"/>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757448" y="5143500"/>
            <a:ext cx="4509828" cy="4509810"/>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sp>
      </p:grpSp>
      <p:grpSp>
        <p:nvGrpSpPr>
          <p:cNvPr id="5" name="Group 5"/>
          <p:cNvGrpSpPr/>
          <p:nvPr/>
        </p:nvGrpSpPr>
        <p:grpSpPr>
          <a:xfrm>
            <a:off x="696247" y="600189"/>
            <a:ext cx="6126402" cy="6126378"/>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49034" r="-777"/>
              </a:stretch>
            </a:blipFill>
          </p:spPr>
        </p:sp>
      </p:grpSp>
      <p:sp>
        <p:nvSpPr>
          <p:cNvPr id="7" name="Freeform 7"/>
          <p:cNvSpPr/>
          <p:nvPr/>
        </p:nvSpPr>
        <p:spPr>
          <a:xfrm>
            <a:off x="9668913" y="5951818"/>
            <a:ext cx="5262382" cy="583646"/>
          </a:xfrm>
          <a:custGeom>
            <a:avLst/>
            <a:gdLst/>
            <a:ahLst/>
            <a:cxnLst/>
            <a:rect l="l" t="t" r="r" b="b"/>
            <a:pathLst>
              <a:path w="5262382" h="583646">
                <a:moveTo>
                  <a:pt x="0" y="0"/>
                </a:moveTo>
                <a:lnTo>
                  <a:pt x="5262382" y="0"/>
                </a:lnTo>
                <a:lnTo>
                  <a:pt x="5262382" y="583646"/>
                </a:lnTo>
                <a:lnTo>
                  <a:pt x="0" y="583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9144000" y="3764953"/>
            <a:ext cx="7450772" cy="1974900"/>
          </a:xfrm>
          <a:prstGeom prst="rect">
            <a:avLst/>
          </a:prstGeom>
        </p:spPr>
        <p:txBody>
          <a:bodyPr lIns="0" tIns="0" rIns="0" bIns="0" rtlCol="0" anchor="t">
            <a:spAutoFit/>
          </a:bodyPr>
          <a:lstStyle/>
          <a:p>
            <a:pPr>
              <a:lnSpc>
                <a:spcPts val="7699"/>
              </a:lnSpc>
              <a:spcBef>
                <a:spcPct val="0"/>
              </a:spcBef>
            </a:pPr>
            <a:r>
              <a:rPr lang="en-US" sz="6000" b="1" spc="315" dirty="0">
                <a:solidFill>
                  <a:schemeClr val="tx1">
                    <a:lumMod val="65000"/>
                    <a:lumOff val="35000"/>
                  </a:schemeClr>
                </a:solidFill>
                <a:latin typeface="Montserrat 1"/>
                <a:sym typeface="Montserrat 1"/>
              </a:rPr>
              <a:t>DEBUNKING A CLIMATE MYTH</a:t>
            </a:r>
          </a:p>
        </p:txBody>
      </p:sp>
      <p:sp>
        <p:nvSpPr>
          <p:cNvPr id="9" name="Freeform 9"/>
          <p:cNvSpPr/>
          <p:nvPr/>
        </p:nvSpPr>
        <p:spPr>
          <a:xfrm rot="-10800000">
            <a:off x="15348977" y="-795058"/>
            <a:ext cx="4267334" cy="4267334"/>
          </a:xfrm>
          <a:custGeom>
            <a:avLst/>
            <a:gdLst/>
            <a:ahLst/>
            <a:cxnLst/>
            <a:rect l="l" t="t" r="r" b="b"/>
            <a:pathLst>
              <a:path w="4267334" h="4267334">
                <a:moveTo>
                  <a:pt x="0" y="0"/>
                </a:moveTo>
                <a:lnTo>
                  <a:pt x="4267333" y="0"/>
                </a:lnTo>
                <a:lnTo>
                  <a:pt x="4267333" y="4267333"/>
                </a:lnTo>
                <a:lnTo>
                  <a:pt x="0" y="4267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66104" y="2752058"/>
            <a:ext cx="9865664" cy="493632"/>
            <a:chOff x="0" y="0"/>
            <a:chExt cx="2598364" cy="130010"/>
          </a:xfrm>
        </p:grpSpPr>
        <p:sp>
          <p:nvSpPr>
            <p:cNvPr id="3" name="Freeform 3"/>
            <p:cNvSpPr/>
            <p:nvPr/>
          </p:nvSpPr>
          <p:spPr>
            <a:xfrm>
              <a:off x="0" y="0"/>
              <a:ext cx="2598364" cy="130010"/>
            </a:xfrm>
            <a:custGeom>
              <a:avLst/>
              <a:gdLst/>
              <a:ahLst/>
              <a:cxnLst/>
              <a:rect l="l" t="t" r="r" b="b"/>
              <a:pathLst>
                <a:path w="2598364" h="130010">
                  <a:moveTo>
                    <a:pt x="40021" y="0"/>
                  </a:moveTo>
                  <a:lnTo>
                    <a:pt x="2558343" y="0"/>
                  </a:lnTo>
                  <a:cubicBezTo>
                    <a:pt x="2580446" y="0"/>
                    <a:pt x="2598364" y="17918"/>
                    <a:pt x="2598364" y="40021"/>
                  </a:cubicBezTo>
                  <a:lnTo>
                    <a:pt x="2598364" y="89989"/>
                  </a:lnTo>
                  <a:cubicBezTo>
                    <a:pt x="2598364" y="100603"/>
                    <a:pt x="2594147" y="110783"/>
                    <a:pt x="2586642" y="118288"/>
                  </a:cubicBezTo>
                  <a:cubicBezTo>
                    <a:pt x="2579137" y="125794"/>
                    <a:pt x="2568957" y="130010"/>
                    <a:pt x="2558343" y="130010"/>
                  </a:cubicBezTo>
                  <a:lnTo>
                    <a:pt x="40021" y="130010"/>
                  </a:lnTo>
                  <a:cubicBezTo>
                    <a:pt x="29407" y="130010"/>
                    <a:pt x="19227" y="125794"/>
                    <a:pt x="11722" y="118288"/>
                  </a:cubicBezTo>
                  <a:cubicBezTo>
                    <a:pt x="4217" y="110783"/>
                    <a:pt x="0" y="100603"/>
                    <a:pt x="0" y="89989"/>
                  </a:cubicBezTo>
                  <a:lnTo>
                    <a:pt x="0" y="40021"/>
                  </a:lnTo>
                  <a:cubicBezTo>
                    <a:pt x="0" y="29407"/>
                    <a:pt x="4217" y="19227"/>
                    <a:pt x="11722" y="11722"/>
                  </a:cubicBezTo>
                  <a:cubicBezTo>
                    <a:pt x="19227" y="4217"/>
                    <a:pt x="29407" y="0"/>
                    <a:pt x="40021" y="0"/>
                  </a:cubicBezTo>
                  <a:close/>
                </a:path>
              </a:pathLst>
            </a:custGeom>
            <a:solidFill>
              <a:srgbClr val="FFFFFF"/>
            </a:solidFill>
          </p:spPr>
        </p:sp>
        <p:sp>
          <p:nvSpPr>
            <p:cNvPr id="4" name="TextBox 4"/>
            <p:cNvSpPr txBox="1"/>
            <p:nvPr/>
          </p:nvSpPr>
          <p:spPr>
            <a:xfrm>
              <a:off x="0" y="28575"/>
              <a:ext cx="2598364" cy="101435"/>
            </a:xfrm>
            <a:prstGeom prst="rect">
              <a:avLst/>
            </a:prstGeom>
          </p:spPr>
          <p:txBody>
            <a:bodyPr lIns="50800" tIns="50800" rIns="50800" bIns="50800" rtlCol="0" anchor="ctr"/>
            <a:lstStyle/>
            <a:p>
              <a:pPr algn="ctr">
                <a:lnSpc>
                  <a:spcPts val="2749"/>
                </a:lnSpc>
              </a:pPr>
              <a:endParaRPr/>
            </a:p>
          </p:txBody>
        </p:sp>
      </p:grpSp>
      <p:sp>
        <p:nvSpPr>
          <p:cNvPr id="5" name="TextBox 5"/>
          <p:cNvSpPr txBox="1"/>
          <p:nvPr/>
        </p:nvSpPr>
        <p:spPr>
          <a:xfrm>
            <a:off x="3055874" y="2220127"/>
            <a:ext cx="13857893" cy="5920105"/>
          </a:xfrm>
          <a:prstGeom prst="rect">
            <a:avLst/>
          </a:prstGeom>
        </p:spPr>
        <p:txBody>
          <a:bodyPr lIns="0" tIns="0" rIns="0" bIns="0" rtlCol="0" anchor="t">
            <a:spAutoFit/>
          </a:bodyPr>
          <a:lstStyle/>
          <a:p>
            <a:pPr algn="l">
              <a:lnSpc>
                <a:spcPts val="3919"/>
              </a:lnSpc>
            </a:pPr>
            <a:r>
              <a:rPr lang="en-US" sz="2799" dirty="0">
                <a:solidFill>
                  <a:srgbClr val="3D404D"/>
                </a:solidFill>
                <a:latin typeface="Montserrat 4"/>
                <a:ea typeface="Montserrat 4"/>
                <a:cs typeface="Montserrat 4"/>
                <a:sym typeface="Montserrat 4"/>
              </a:rPr>
              <a:t>Europe is heating up faster than any other continent in the world.  Extreme weather events, such as heatwaves, storms, and flooding, are occurring more often and with more severity, threatening health, agriculture, buildings, and biodiversity, and causing injury, illness, and death across societies. </a:t>
            </a:r>
          </a:p>
          <a:p>
            <a:pPr algn="l">
              <a:lnSpc>
                <a:spcPts val="3919"/>
              </a:lnSpc>
            </a:pPr>
            <a:endParaRPr lang="en-US" sz="2799" dirty="0">
              <a:solidFill>
                <a:srgbClr val="3D404D"/>
              </a:solidFill>
              <a:latin typeface="Montserrat 4"/>
              <a:ea typeface="Montserrat 4"/>
              <a:cs typeface="Montserrat 4"/>
              <a:sym typeface="Montserrat 4"/>
            </a:endParaRPr>
          </a:p>
          <a:p>
            <a:pPr algn="l">
              <a:lnSpc>
                <a:spcPts val="3919"/>
              </a:lnSpc>
            </a:pPr>
            <a:r>
              <a:rPr lang="en-US" sz="2799" dirty="0">
                <a:solidFill>
                  <a:srgbClr val="3D404D"/>
                </a:solidFill>
                <a:latin typeface="Montserrat 4"/>
                <a:ea typeface="Montserrat 4"/>
                <a:cs typeface="Montserrat 4"/>
                <a:sym typeface="Montserrat 4"/>
              </a:rPr>
              <a:t>At the same time, Europe contributes significantly to climate change. Countries in the European Union produced over 17% of cumulative carbon dioxide emissions globally since the start of the Industrial Revolution. It is estimated that the EU makes up 12% of the global healthcare climate footprint, surpassed only by China and the USA.</a:t>
            </a:r>
          </a:p>
          <a:p>
            <a:pPr algn="l">
              <a:lnSpc>
                <a:spcPts val="3919"/>
              </a:lnSpc>
            </a:pPr>
            <a:endParaRPr lang="en-US" sz="2799" dirty="0">
              <a:solidFill>
                <a:srgbClr val="3D404D"/>
              </a:solidFill>
              <a:latin typeface="Montserrat 4"/>
              <a:ea typeface="Montserrat 4"/>
              <a:cs typeface="Montserrat 4"/>
              <a:sym typeface="Montserrat 4"/>
            </a:endParaRPr>
          </a:p>
          <a:p>
            <a:pPr algn="l">
              <a:lnSpc>
                <a:spcPts val="3919"/>
              </a:lnSpc>
            </a:pPr>
            <a:r>
              <a:rPr lang="en-US" sz="2799" dirty="0">
                <a:solidFill>
                  <a:srgbClr val="3D404D"/>
                </a:solidFill>
                <a:latin typeface="Montserrat 4"/>
                <a:ea typeface="Montserrat 4"/>
                <a:cs typeface="Montserrat 4"/>
                <a:sym typeface="Montserrat 4"/>
              </a:rPr>
              <a:t>We are part of the problem - and must be part of the solution.</a:t>
            </a:r>
          </a:p>
        </p:txBody>
      </p:sp>
      <p:sp>
        <p:nvSpPr>
          <p:cNvPr id="6" name="Freeform 6"/>
          <p:cNvSpPr/>
          <p:nvPr/>
        </p:nvSpPr>
        <p:spPr>
          <a:xfrm>
            <a:off x="3715678" y="8426396"/>
            <a:ext cx="7315200" cy="393192"/>
          </a:xfrm>
          <a:custGeom>
            <a:avLst/>
            <a:gdLst/>
            <a:ahLst/>
            <a:cxnLst/>
            <a:rect l="l" t="t" r="r" b="b"/>
            <a:pathLst>
              <a:path w="7315200" h="393192">
                <a:moveTo>
                  <a:pt x="0" y="0"/>
                </a:moveTo>
                <a:lnTo>
                  <a:pt x="7315200" y="0"/>
                </a:lnTo>
                <a:lnTo>
                  <a:pt x="7315200" y="393192"/>
                </a:lnTo>
                <a:lnTo>
                  <a:pt x="0" y="393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537551" y="1147882"/>
            <a:ext cx="2228552" cy="662940"/>
          </a:xfrm>
          <a:prstGeom prst="rect">
            <a:avLst/>
          </a:prstGeom>
        </p:spPr>
        <p:txBody>
          <a:bodyPr lIns="0" tIns="0" rIns="0" bIns="0" rtlCol="0" anchor="t">
            <a:spAutoFit/>
          </a:bodyPr>
          <a:lstStyle/>
          <a:p>
            <a:pPr algn="ctr">
              <a:lnSpc>
                <a:spcPts val="5459"/>
              </a:lnSpc>
            </a:pPr>
            <a:r>
              <a:rPr lang="en-US" sz="3900" b="1">
                <a:solidFill>
                  <a:srgbClr val="3D404D"/>
                </a:solidFill>
                <a:latin typeface="Montserrat 4 Semi-Bold"/>
                <a:ea typeface="Montserrat 4 Semi-Bold"/>
                <a:cs typeface="Montserrat 4 Semi-Bold"/>
                <a:sym typeface="Montserrat 4 Semi-Bold"/>
              </a:rPr>
              <a:t>MYTH:</a:t>
            </a:r>
          </a:p>
        </p:txBody>
      </p:sp>
      <p:sp>
        <p:nvSpPr>
          <p:cNvPr id="8" name="TextBox 8"/>
          <p:cNvSpPr txBox="1"/>
          <p:nvPr/>
        </p:nvSpPr>
        <p:spPr>
          <a:xfrm>
            <a:off x="0" y="2191552"/>
            <a:ext cx="2909265" cy="662940"/>
          </a:xfrm>
          <a:prstGeom prst="rect">
            <a:avLst/>
          </a:prstGeom>
        </p:spPr>
        <p:txBody>
          <a:bodyPr lIns="0" tIns="0" rIns="0" bIns="0" rtlCol="0" anchor="t">
            <a:spAutoFit/>
          </a:bodyPr>
          <a:lstStyle/>
          <a:p>
            <a:pPr algn="ctr">
              <a:lnSpc>
                <a:spcPts val="5459"/>
              </a:lnSpc>
            </a:pPr>
            <a:r>
              <a:rPr lang="en-US" sz="3900" b="1">
                <a:solidFill>
                  <a:srgbClr val="3D404D"/>
                </a:solidFill>
                <a:latin typeface="Montserrat 4 Semi-Bold"/>
                <a:ea typeface="Montserrat 4 Semi-Bold"/>
                <a:cs typeface="Montserrat 4 Semi-Bold"/>
                <a:sym typeface="Montserrat 4 Semi-Bold"/>
              </a:rPr>
              <a:t>REALITY:</a:t>
            </a:r>
          </a:p>
        </p:txBody>
      </p:sp>
      <p:sp>
        <p:nvSpPr>
          <p:cNvPr id="9" name="TextBox 9"/>
          <p:cNvSpPr txBox="1"/>
          <p:nvPr/>
        </p:nvSpPr>
        <p:spPr>
          <a:xfrm>
            <a:off x="1219473" y="1214557"/>
            <a:ext cx="12958926" cy="539115"/>
          </a:xfrm>
          <a:prstGeom prst="rect">
            <a:avLst/>
          </a:prstGeom>
        </p:spPr>
        <p:txBody>
          <a:bodyPr lIns="0" tIns="0" rIns="0" bIns="0" rtlCol="0" anchor="t">
            <a:spAutoFit/>
          </a:bodyPr>
          <a:lstStyle/>
          <a:p>
            <a:pPr algn="ctr">
              <a:lnSpc>
                <a:spcPts val="4409"/>
              </a:lnSpc>
            </a:pPr>
            <a:r>
              <a:rPr lang="en-US" sz="3149">
                <a:solidFill>
                  <a:srgbClr val="3D404D"/>
                </a:solidFill>
                <a:latin typeface="Montserrat 5"/>
                <a:ea typeface="Montserrat 5"/>
                <a:cs typeface="Montserrat 5"/>
                <a:sym typeface="Montserrat 5"/>
              </a:rPr>
              <a:t>“Climate change does not affect us in Europe.”</a:t>
            </a:r>
          </a:p>
        </p:txBody>
      </p:sp>
      <p:sp>
        <p:nvSpPr>
          <p:cNvPr id="10" name="TextBox 10"/>
          <p:cNvSpPr txBox="1"/>
          <p:nvPr/>
        </p:nvSpPr>
        <p:spPr>
          <a:xfrm>
            <a:off x="2514600" y="9258300"/>
            <a:ext cx="12854896" cy="297454"/>
          </a:xfrm>
          <a:prstGeom prst="rect">
            <a:avLst/>
          </a:prstGeom>
        </p:spPr>
        <p:txBody>
          <a:bodyPr wrap="square" lIns="0" tIns="0" rIns="0" bIns="0" rtlCol="0" anchor="t">
            <a:spAutoFit/>
          </a:bodyPr>
          <a:lstStyle/>
          <a:p>
            <a:pPr algn="ctr">
              <a:lnSpc>
                <a:spcPts val="2520"/>
              </a:lnSpc>
            </a:pPr>
            <a:r>
              <a:rPr lang="en-US" sz="1800" dirty="0">
                <a:solidFill>
                  <a:schemeClr val="tx1">
                    <a:lumMod val="75000"/>
                    <a:lumOff val="25000"/>
                  </a:schemeClr>
                </a:solidFill>
                <a:latin typeface="Montserrat 4"/>
                <a:ea typeface="Montserrat 4"/>
                <a:cs typeface="Montserrat 4"/>
                <a:sym typeface="Montserrat 4"/>
              </a:rPr>
              <a:t>From</a:t>
            </a:r>
            <a:r>
              <a:rPr lang="en-US" sz="1800" i="1" dirty="0">
                <a:solidFill>
                  <a:schemeClr val="tx1">
                    <a:lumMod val="75000"/>
                    <a:lumOff val="25000"/>
                  </a:schemeClr>
                </a:solidFill>
                <a:latin typeface="Montserrat 4 Italics"/>
                <a:ea typeface="Montserrat 4 Italics"/>
                <a:cs typeface="Montserrat 4 Italics"/>
                <a:sym typeface="Montserrat 4 Italics"/>
              </a:rPr>
              <a:t> </a:t>
            </a:r>
            <a:r>
              <a:rPr lang="en-US" sz="1800" i="1" u="sng" dirty="0">
                <a:solidFill>
                  <a:schemeClr val="tx1">
                    <a:lumMod val="75000"/>
                    <a:lumOff val="25000"/>
                  </a:schemeClr>
                </a:solidFill>
                <a:latin typeface="Montserrat 4 Italics"/>
                <a:ea typeface="Montserrat 4 Italics"/>
                <a:cs typeface="Montserrat 4 Italics"/>
                <a:sym typeface="Montserrat 4 Italics"/>
                <a:hlinkClick r:id="rId5" tooltip="https://europe.noharm.org/resources/communications-guide-debunking-climate-myths-and-empowering-climate-action">
                  <a:extLst>
                    <a:ext uri="{A12FA001-AC4F-418D-AE19-62706E023703}">
                      <ahyp:hlinkClr xmlns:ahyp="http://schemas.microsoft.com/office/drawing/2018/hyperlinkcolor" val="tx"/>
                    </a:ext>
                  </a:extLst>
                </a:hlinkClick>
              </a:rPr>
              <a:t>Debunking climate myths &amp; empowering climate action</a:t>
            </a:r>
            <a:r>
              <a:rPr lang="en-US" sz="1800" i="1" dirty="0">
                <a:solidFill>
                  <a:schemeClr val="tx1">
                    <a:lumMod val="75000"/>
                    <a:lumOff val="25000"/>
                  </a:schemeClr>
                </a:solidFill>
                <a:latin typeface="Montserrat 4 Italics"/>
                <a:ea typeface="Montserrat 4 Italics"/>
                <a:cs typeface="Montserrat 4 Italics"/>
                <a:sym typeface="Montserrat 4 Italics"/>
              </a:rPr>
              <a:t>,</a:t>
            </a:r>
            <a:r>
              <a:rPr lang="en-US" sz="1800" dirty="0">
                <a:solidFill>
                  <a:schemeClr val="tx1">
                    <a:lumMod val="75000"/>
                    <a:lumOff val="25000"/>
                  </a:schemeClr>
                </a:solidFill>
                <a:latin typeface="Montserrat 4"/>
                <a:ea typeface="Montserrat 4"/>
                <a:cs typeface="Montserrat 4"/>
                <a:sym typeface="Montserrat 4"/>
              </a:rPr>
              <a:t> HCWH </a:t>
            </a:r>
            <a:r>
              <a:rPr lang="en-US" sz="1800" dirty="0">
                <a:solidFill>
                  <a:srgbClr val="3D404D"/>
                </a:solidFill>
                <a:latin typeface="Montserrat 4"/>
                <a:ea typeface="Montserrat 4"/>
                <a:cs typeface="Montserrat 4"/>
                <a:sym typeface="Montserrat 4"/>
              </a:rPr>
              <a:t>Europe, 2024 - References within</a:t>
            </a:r>
          </a:p>
        </p:txBody>
      </p:sp>
      <p:sp>
        <p:nvSpPr>
          <p:cNvPr id="11" name="Freeform 11"/>
          <p:cNvSpPr/>
          <p:nvPr/>
        </p:nvSpPr>
        <p:spPr>
          <a:xfrm>
            <a:off x="14399875" y="9746008"/>
            <a:ext cx="3326953" cy="320597"/>
          </a:xfrm>
          <a:custGeom>
            <a:avLst/>
            <a:gdLst/>
            <a:ahLst/>
            <a:cxnLst/>
            <a:rect l="l" t="t" r="r" b="b"/>
            <a:pathLst>
              <a:path w="3326953" h="320597">
                <a:moveTo>
                  <a:pt x="0" y="0"/>
                </a:moveTo>
                <a:lnTo>
                  <a:pt x="3326953" y="0"/>
                </a:lnTo>
                <a:lnTo>
                  <a:pt x="3326953" y="320598"/>
                </a:lnTo>
                <a:lnTo>
                  <a:pt x="0" y="320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2700</Words>
  <Application>Microsoft Macintosh PowerPoint</Application>
  <PresentationFormat>Custom</PresentationFormat>
  <Paragraphs>143</Paragraphs>
  <Slides>13</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Montserrat 1</vt:lpstr>
      <vt:lpstr>Montserrat 4 Italics</vt:lpstr>
      <vt:lpstr>Montserrat 3</vt:lpstr>
      <vt:lpstr>Montserrat 5</vt:lpstr>
      <vt:lpstr>Arial</vt:lpstr>
      <vt:lpstr>Montserrat 4 Bold</vt:lpstr>
      <vt:lpstr>Montserrat 2</vt:lpstr>
      <vt:lpstr>Calibri</vt:lpstr>
      <vt:lpstr>Montserrat 4</vt:lpstr>
      <vt:lpstr>Montserrat 4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Comms presentation EHCS</dc:title>
  <cp:lastModifiedBy>HCWH Europe</cp:lastModifiedBy>
  <cp:revision>5</cp:revision>
  <dcterms:created xsi:type="dcterms:W3CDTF">2006-08-16T00:00:00Z</dcterms:created>
  <dcterms:modified xsi:type="dcterms:W3CDTF">2024-10-10T08:09:14Z</dcterms:modified>
  <dc:identifier>DAGS3xFopOw</dc:identifier>
</cp:coreProperties>
</file>